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0" r:id="rId4"/>
    <p:sldId id="258" r:id="rId5"/>
    <p:sldId id="259" r:id="rId6"/>
    <p:sldId id="261" r:id="rId7"/>
    <p:sldId id="271" r:id="rId8"/>
    <p:sldId id="262" r:id="rId9"/>
    <p:sldId id="263" r:id="rId10"/>
    <p:sldId id="270" r:id="rId11"/>
    <p:sldId id="265" r:id="rId12"/>
    <p:sldId id="266" r:id="rId13"/>
    <p:sldId id="267" r:id="rId14"/>
    <p:sldId id="277" r:id="rId15"/>
    <p:sldId id="269" r:id="rId16"/>
    <p:sldId id="272" r:id="rId17"/>
    <p:sldId id="273" r:id="rId18"/>
    <p:sldId id="274" r:id="rId19"/>
    <p:sldId id="275" r:id="rId20"/>
    <p:sldId id="276" r:id="rId21"/>
    <p:sldId id="268" r:id="rId22"/>
    <p:sldId id="278" r:id="rId23"/>
    <p:sldId id="280" r:id="rId24"/>
    <p:sldId id="283" r:id="rId25"/>
    <p:sldId id="284" r:id="rId26"/>
    <p:sldId id="286" r:id="rId27"/>
    <p:sldId id="287" r:id="rId28"/>
    <p:sldId id="288" r:id="rId29"/>
    <p:sldId id="289" r:id="rId30"/>
    <p:sldId id="290" r:id="rId31"/>
    <p:sldId id="307" r:id="rId32"/>
    <p:sldId id="322" r:id="rId33"/>
    <p:sldId id="308" r:id="rId34"/>
    <p:sldId id="320" r:id="rId35"/>
    <p:sldId id="321" r:id="rId36"/>
    <p:sldId id="309" r:id="rId37"/>
    <p:sldId id="310" r:id="rId38"/>
    <p:sldId id="311" r:id="rId39"/>
    <p:sldId id="312" r:id="rId40"/>
    <p:sldId id="313" r:id="rId41"/>
    <p:sldId id="314" r:id="rId42"/>
    <p:sldId id="315" r:id="rId43"/>
    <p:sldId id="316" r:id="rId44"/>
    <p:sldId id="335" r:id="rId45"/>
    <p:sldId id="324" r:id="rId46"/>
    <p:sldId id="323" r:id="rId47"/>
    <p:sldId id="325" r:id="rId48"/>
    <p:sldId id="326" r:id="rId49"/>
    <p:sldId id="327" r:id="rId50"/>
    <p:sldId id="328" r:id="rId51"/>
    <p:sldId id="329" r:id="rId52"/>
    <p:sldId id="334" r:id="rId53"/>
    <p:sldId id="330" r:id="rId54"/>
    <p:sldId id="331" r:id="rId55"/>
    <p:sldId id="337" r:id="rId56"/>
    <p:sldId id="332" r:id="rId57"/>
    <p:sldId id="333" r:id="rId58"/>
    <p:sldId id="338" r:id="rId59"/>
    <p:sldId id="339" r:id="rId60"/>
    <p:sldId id="340" r:id="rId61"/>
    <p:sldId id="341" r:id="rId62"/>
    <p:sldId id="342" r:id="rId63"/>
    <p:sldId id="343" r:id="rId64"/>
    <p:sldId id="344"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njunatha C" initials="M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22" autoAdjust="0"/>
  </p:normalViewPr>
  <p:slideViewPr>
    <p:cSldViewPr>
      <p:cViewPr varScale="1">
        <p:scale>
          <a:sx n="74" d="100"/>
          <a:sy n="74" d="100"/>
        </p:scale>
        <p:origin x="-864" y="-90"/>
      </p:cViewPr>
      <p:guideLst>
        <p:guide orient="horz" pos="2160"/>
        <p:guide pos="2880"/>
      </p:guideLst>
    </p:cSldViewPr>
  </p:slideViewPr>
  <p:outlineViewPr>
    <p:cViewPr>
      <p:scale>
        <a:sx n="33" d="100"/>
        <a:sy n="33" d="100"/>
      </p:scale>
      <p:origin x="0" y="34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4-18T10:38:47.358" idx="1">
    <p:pos x="10" y="10"/>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DAA164F-F712-4D75-9EE0-4C8B1D7C07F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BC11D-5F0F-4B4A-9F11-AE1631E7B1BA}" type="slidenum">
              <a:rPr lang="en-US" smtClean="0"/>
              <a:t>‹#›</a:t>
            </a:fld>
            <a:endParaRPr lang="en-US"/>
          </a:p>
        </p:txBody>
      </p:sp>
    </p:spTree>
    <p:extLst>
      <p:ext uri="{BB962C8B-B14F-4D97-AF65-F5344CB8AC3E}">
        <p14:creationId xmlns:p14="http://schemas.microsoft.com/office/powerpoint/2010/main" val="3273602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A164F-F712-4D75-9EE0-4C8B1D7C07F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BC11D-5F0F-4B4A-9F11-AE1631E7B1BA}" type="slidenum">
              <a:rPr lang="en-US" smtClean="0"/>
              <a:t>‹#›</a:t>
            </a:fld>
            <a:endParaRPr lang="en-US"/>
          </a:p>
        </p:txBody>
      </p:sp>
    </p:spTree>
    <p:extLst>
      <p:ext uri="{BB962C8B-B14F-4D97-AF65-F5344CB8AC3E}">
        <p14:creationId xmlns:p14="http://schemas.microsoft.com/office/powerpoint/2010/main" val="3512534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A164F-F712-4D75-9EE0-4C8B1D7C07F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BC11D-5F0F-4B4A-9F11-AE1631E7B1BA}" type="slidenum">
              <a:rPr lang="en-US" smtClean="0"/>
              <a:t>‹#›</a:t>
            </a:fld>
            <a:endParaRPr lang="en-US"/>
          </a:p>
        </p:txBody>
      </p:sp>
    </p:spTree>
    <p:extLst>
      <p:ext uri="{BB962C8B-B14F-4D97-AF65-F5344CB8AC3E}">
        <p14:creationId xmlns:p14="http://schemas.microsoft.com/office/powerpoint/2010/main" val="2916572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A164F-F712-4D75-9EE0-4C8B1D7C07F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BC11D-5F0F-4B4A-9F11-AE1631E7B1BA}" type="slidenum">
              <a:rPr lang="en-US" smtClean="0"/>
              <a:t>‹#›</a:t>
            </a:fld>
            <a:endParaRPr lang="en-US"/>
          </a:p>
        </p:txBody>
      </p:sp>
    </p:spTree>
    <p:extLst>
      <p:ext uri="{BB962C8B-B14F-4D97-AF65-F5344CB8AC3E}">
        <p14:creationId xmlns:p14="http://schemas.microsoft.com/office/powerpoint/2010/main" val="841513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A164F-F712-4D75-9EE0-4C8B1D7C07F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BC11D-5F0F-4B4A-9F11-AE1631E7B1BA}" type="slidenum">
              <a:rPr lang="en-US" smtClean="0"/>
              <a:t>‹#›</a:t>
            </a:fld>
            <a:endParaRPr lang="en-US"/>
          </a:p>
        </p:txBody>
      </p:sp>
    </p:spTree>
    <p:extLst>
      <p:ext uri="{BB962C8B-B14F-4D97-AF65-F5344CB8AC3E}">
        <p14:creationId xmlns:p14="http://schemas.microsoft.com/office/powerpoint/2010/main" val="188774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AA164F-F712-4D75-9EE0-4C8B1D7C07F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BC11D-5F0F-4B4A-9F11-AE1631E7B1BA}" type="slidenum">
              <a:rPr lang="en-US" smtClean="0"/>
              <a:t>‹#›</a:t>
            </a:fld>
            <a:endParaRPr lang="en-US"/>
          </a:p>
        </p:txBody>
      </p:sp>
    </p:spTree>
    <p:extLst>
      <p:ext uri="{BB962C8B-B14F-4D97-AF65-F5344CB8AC3E}">
        <p14:creationId xmlns:p14="http://schemas.microsoft.com/office/powerpoint/2010/main" val="3125650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DAA164F-F712-4D75-9EE0-4C8B1D7C07F4}" type="datetimeFigureOut">
              <a:rPr lang="en-US" smtClean="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9BC11D-5F0F-4B4A-9F11-AE1631E7B1BA}" type="slidenum">
              <a:rPr lang="en-US" smtClean="0"/>
              <a:t>‹#›</a:t>
            </a:fld>
            <a:endParaRPr lang="en-US"/>
          </a:p>
        </p:txBody>
      </p:sp>
    </p:spTree>
    <p:extLst>
      <p:ext uri="{BB962C8B-B14F-4D97-AF65-F5344CB8AC3E}">
        <p14:creationId xmlns:p14="http://schemas.microsoft.com/office/powerpoint/2010/main" val="4056939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AA164F-F712-4D75-9EE0-4C8B1D7C07F4}" type="datetimeFigureOut">
              <a:rPr lang="en-US" smtClean="0"/>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9BC11D-5F0F-4B4A-9F11-AE1631E7B1BA}" type="slidenum">
              <a:rPr lang="en-US" smtClean="0"/>
              <a:t>‹#›</a:t>
            </a:fld>
            <a:endParaRPr lang="en-US"/>
          </a:p>
        </p:txBody>
      </p:sp>
    </p:spTree>
    <p:extLst>
      <p:ext uri="{BB962C8B-B14F-4D97-AF65-F5344CB8AC3E}">
        <p14:creationId xmlns:p14="http://schemas.microsoft.com/office/powerpoint/2010/main" val="4076608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A164F-F712-4D75-9EE0-4C8B1D7C07F4}" type="datetimeFigureOut">
              <a:rPr lang="en-US" smtClean="0"/>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9BC11D-5F0F-4B4A-9F11-AE1631E7B1BA}" type="slidenum">
              <a:rPr lang="en-US" smtClean="0"/>
              <a:t>‹#›</a:t>
            </a:fld>
            <a:endParaRPr lang="en-US"/>
          </a:p>
        </p:txBody>
      </p:sp>
    </p:spTree>
    <p:extLst>
      <p:ext uri="{BB962C8B-B14F-4D97-AF65-F5344CB8AC3E}">
        <p14:creationId xmlns:p14="http://schemas.microsoft.com/office/powerpoint/2010/main" val="279655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A164F-F712-4D75-9EE0-4C8B1D7C07F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BC11D-5F0F-4B4A-9F11-AE1631E7B1BA}" type="slidenum">
              <a:rPr lang="en-US" smtClean="0"/>
              <a:t>‹#›</a:t>
            </a:fld>
            <a:endParaRPr lang="en-US"/>
          </a:p>
        </p:txBody>
      </p:sp>
    </p:spTree>
    <p:extLst>
      <p:ext uri="{BB962C8B-B14F-4D97-AF65-F5344CB8AC3E}">
        <p14:creationId xmlns:p14="http://schemas.microsoft.com/office/powerpoint/2010/main" val="2186870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A164F-F712-4D75-9EE0-4C8B1D7C07F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BC11D-5F0F-4B4A-9F11-AE1631E7B1BA}" type="slidenum">
              <a:rPr lang="en-US" smtClean="0"/>
              <a:t>‹#›</a:t>
            </a:fld>
            <a:endParaRPr lang="en-US"/>
          </a:p>
        </p:txBody>
      </p:sp>
    </p:spTree>
    <p:extLst>
      <p:ext uri="{BB962C8B-B14F-4D97-AF65-F5344CB8AC3E}">
        <p14:creationId xmlns:p14="http://schemas.microsoft.com/office/powerpoint/2010/main" val="1814254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A164F-F712-4D75-9EE0-4C8B1D7C07F4}" type="datetimeFigureOut">
              <a:rPr lang="en-US" smtClean="0"/>
              <a:t>2/17/2023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BC11D-5F0F-4B4A-9F11-AE1631E7B1BA}" type="slidenum">
              <a:rPr lang="en-US" smtClean="0"/>
              <a:t>‹#›</a:t>
            </a:fld>
            <a:endParaRPr lang="en-US"/>
          </a:p>
        </p:txBody>
      </p:sp>
    </p:spTree>
    <p:extLst>
      <p:ext uri="{BB962C8B-B14F-4D97-AF65-F5344CB8AC3E}">
        <p14:creationId xmlns:p14="http://schemas.microsoft.com/office/powerpoint/2010/main" val="42647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36.png"/><Relationship Id="rId7"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2.jpe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jpeg"/><Relationship Id="rId11" Type="http://schemas.openxmlformats.org/officeDocument/2006/relationships/image" Target="../media/image2.jpeg"/><Relationship Id="rId5" Type="http://schemas.openxmlformats.org/officeDocument/2006/relationships/image" Target="../media/image73.jpeg"/><Relationship Id="rId10" Type="http://schemas.openxmlformats.org/officeDocument/2006/relationships/image" Target="../media/image1.png"/><Relationship Id="rId4" Type="http://schemas.openxmlformats.org/officeDocument/2006/relationships/image" Target="../media/image72.png"/><Relationship Id="rId9" Type="http://schemas.openxmlformats.org/officeDocument/2006/relationships/image" Target="../media/image77.jpeg"/></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
        <p:nvSpPr>
          <p:cNvPr id="2" name="Rectangle 1"/>
          <p:cNvSpPr/>
          <p:nvPr/>
        </p:nvSpPr>
        <p:spPr>
          <a:xfrm>
            <a:off x="2057199" y="188127"/>
            <a:ext cx="4618124" cy="461665"/>
          </a:xfrm>
          <a:prstGeom prst="rect">
            <a:avLst/>
          </a:prstGeom>
        </p:spPr>
        <p:style>
          <a:lnRef idx="3">
            <a:schemeClr val="lt1"/>
          </a:lnRef>
          <a:fillRef idx="1">
            <a:schemeClr val="accent4"/>
          </a:fillRef>
          <a:effectRef idx="1">
            <a:schemeClr val="accent4"/>
          </a:effectRef>
          <a:fontRef idx="minor">
            <a:schemeClr val="lt1"/>
          </a:fontRef>
        </p:style>
        <p:txBody>
          <a:bodyPr wrap="none">
            <a:spAutoFit/>
          </a:bodyPr>
          <a:lstStyle/>
          <a:p>
            <a:pPr algn="just"/>
            <a:r>
              <a:rPr lang="en-US" sz="2400" b="1" dirty="0"/>
              <a:t>Unit-IV- Smart sensors and devices</a:t>
            </a:r>
            <a:endParaRPr lang="en-IN" sz="2400" dirty="0"/>
          </a:p>
        </p:txBody>
      </p:sp>
      <p:sp>
        <p:nvSpPr>
          <p:cNvPr id="7" name="TextBox 6"/>
          <p:cNvSpPr txBox="1"/>
          <p:nvPr/>
        </p:nvSpPr>
        <p:spPr>
          <a:xfrm>
            <a:off x="3071355" y="870672"/>
            <a:ext cx="4014048" cy="523220"/>
          </a:xfrm>
          <a:prstGeom prst="rect">
            <a:avLst/>
          </a:prstGeom>
          <a:noFill/>
        </p:spPr>
        <p:txBody>
          <a:bodyPr wrap="none" rtlCol="0">
            <a:spAutoFit/>
          </a:bodyPr>
          <a:lstStyle/>
          <a:p>
            <a:r>
              <a:rPr lang="en-US" sz="2800" b="1" dirty="0"/>
              <a:t>Types of carbon materials</a:t>
            </a:r>
          </a:p>
        </p:txBody>
      </p:sp>
      <p:cxnSp>
        <p:nvCxnSpPr>
          <p:cNvPr id="9" name="Straight Arrow Connector 8"/>
          <p:cNvCxnSpPr/>
          <p:nvPr/>
        </p:nvCxnSpPr>
        <p:spPr>
          <a:xfrm flipH="1">
            <a:off x="1600200" y="1367877"/>
            <a:ext cx="2971800" cy="1070523"/>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9600" y="2468880"/>
            <a:ext cx="1718740" cy="461665"/>
          </a:xfrm>
          <a:prstGeom prst="rect">
            <a:avLst/>
          </a:prstGeom>
          <a:noFill/>
        </p:spPr>
        <p:txBody>
          <a:bodyPr wrap="none" rtlCol="0">
            <a:spAutoFit/>
          </a:bodyPr>
          <a:lstStyle/>
          <a:p>
            <a:r>
              <a:rPr lang="en-US" sz="2400" dirty="0"/>
              <a:t>Morphology</a:t>
            </a:r>
          </a:p>
        </p:txBody>
      </p:sp>
      <p:cxnSp>
        <p:nvCxnSpPr>
          <p:cNvPr id="13" name="Straight Arrow Connector 12"/>
          <p:cNvCxnSpPr/>
          <p:nvPr/>
        </p:nvCxnSpPr>
        <p:spPr>
          <a:xfrm>
            <a:off x="4572000" y="1409132"/>
            <a:ext cx="0" cy="156266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98363" y="3048000"/>
            <a:ext cx="3135795" cy="461665"/>
          </a:xfrm>
          <a:prstGeom prst="rect">
            <a:avLst/>
          </a:prstGeom>
          <a:noFill/>
        </p:spPr>
        <p:txBody>
          <a:bodyPr wrap="none" rtlCol="0">
            <a:spAutoFit/>
          </a:bodyPr>
          <a:lstStyle/>
          <a:p>
            <a:r>
              <a:rPr lang="en-US" sz="2400" dirty="0"/>
              <a:t>Dimensional anisotropy</a:t>
            </a:r>
          </a:p>
        </p:txBody>
      </p:sp>
      <p:sp>
        <p:nvSpPr>
          <p:cNvPr id="16" name="TextBox 15"/>
          <p:cNvSpPr txBox="1"/>
          <p:nvPr/>
        </p:nvSpPr>
        <p:spPr>
          <a:xfrm>
            <a:off x="6934200" y="2438660"/>
            <a:ext cx="1647502" cy="461665"/>
          </a:xfrm>
          <a:prstGeom prst="rect">
            <a:avLst/>
          </a:prstGeom>
          <a:noFill/>
        </p:spPr>
        <p:txBody>
          <a:bodyPr wrap="none" rtlCol="0">
            <a:spAutoFit/>
          </a:bodyPr>
          <a:lstStyle/>
          <a:p>
            <a:r>
              <a:rPr lang="en-US" sz="2400" dirty="0"/>
              <a:t>Particle size</a:t>
            </a:r>
          </a:p>
        </p:txBody>
      </p:sp>
      <p:cxnSp>
        <p:nvCxnSpPr>
          <p:cNvPr id="17" name="Straight Arrow Connector 16"/>
          <p:cNvCxnSpPr/>
          <p:nvPr/>
        </p:nvCxnSpPr>
        <p:spPr>
          <a:xfrm>
            <a:off x="4593771" y="1367877"/>
            <a:ext cx="2491632" cy="900761"/>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468970" y="2954643"/>
            <a:ext cx="16930" cy="138875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09600" y="4356574"/>
            <a:ext cx="2133084" cy="1200329"/>
          </a:xfrm>
          <a:prstGeom prst="rect">
            <a:avLst/>
          </a:prstGeom>
          <a:noFill/>
        </p:spPr>
        <p:txBody>
          <a:bodyPr wrap="none" rtlCol="0">
            <a:spAutoFit/>
          </a:bodyPr>
          <a:lstStyle/>
          <a:p>
            <a:r>
              <a:rPr lang="en-US" sz="2400" dirty="0"/>
              <a:t>Carbon spheres</a:t>
            </a:r>
          </a:p>
          <a:p>
            <a:r>
              <a:rPr lang="en-US" sz="2400" dirty="0"/>
              <a:t>Carbon fibers</a:t>
            </a:r>
          </a:p>
          <a:p>
            <a:r>
              <a:rPr lang="en-US" sz="2400" dirty="0" err="1"/>
              <a:t>Carbonions</a:t>
            </a:r>
            <a:endParaRPr lang="en-US" sz="2400" dirty="0"/>
          </a:p>
        </p:txBody>
      </p:sp>
      <p:cxnSp>
        <p:nvCxnSpPr>
          <p:cNvPr id="23" name="Straight Arrow Connector 22"/>
          <p:cNvCxnSpPr/>
          <p:nvPr/>
        </p:nvCxnSpPr>
        <p:spPr>
          <a:xfrm flipH="1">
            <a:off x="4552048" y="3474831"/>
            <a:ext cx="16930" cy="138875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779303" y="4890548"/>
            <a:ext cx="3127779" cy="1569660"/>
          </a:xfrm>
          <a:prstGeom prst="rect">
            <a:avLst/>
          </a:prstGeom>
          <a:noFill/>
        </p:spPr>
        <p:txBody>
          <a:bodyPr wrap="none" rtlCol="0">
            <a:spAutoFit/>
          </a:bodyPr>
          <a:lstStyle/>
          <a:p>
            <a:r>
              <a:rPr lang="en-US" sz="2400" dirty="0"/>
              <a:t>0D - Fullerenes</a:t>
            </a:r>
          </a:p>
          <a:p>
            <a:r>
              <a:rPr lang="en-US" sz="2400" dirty="0"/>
              <a:t>1D – Carbon nanotubes</a:t>
            </a:r>
          </a:p>
          <a:p>
            <a:r>
              <a:rPr lang="en-US" sz="2400" dirty="0"/>
              <a:t>2D – </a:t>
            </a:r>
            <a:r>
              <a:rPr lang="en-US" sz="2400" dirty="0" err="1"/>
              <a:t>Graphene</a:t>
            </a:r>
            <a:endParaRPr lang="en-US" sz="2400" dirty="0"/>
          </a:p>
          <a:p>
            <a:r>
              <a:rPr lang="en-US" sz="2400" dirty="0"/>
              <a:t>2D - </a:t>
            </a:r>
            <a:r>
              <a:rPr lang="en-US" sz="2400" dirty="0" err="1"/>
              <a:t>Graphdiyne</a:t>
            </a:r>
            <a:endParaRPr lang="en-US" sz="2400" dirty="0"/>
          </a:p>
        </p:txBody>
      </p:sp>
      <p:cxnSp>
        <p:nvCxnSpPr>
          <p:cNvPr id="25" name="Straight Arrow Connector 24"/>
          <p:cNvCxnSpPr/>
          <p:nvPr/>
        </p:nvCxnSpPr>
        <p:spPr>
          <a:xfrm flipH="1">
            <a:off x="7741021" y="2815286"/>
            <a:ext cx="16930" cy="138875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01302" y="4197623"/>
            <a:ext cx="2913298" cy="461665"/>
          </a:xfrm>
          <a:prstGeom prst="rect">
            <a:avLst/>
          </a:prstGeom>
          <a:noFill/>
        </p:spPr>
        <p:txBody>
          <a:bodyPr wrap="none" rtlCol="0">
            <a:spAutoFit/>
          </a:bodyPr>
          <a:lstStyle/>
          <a:p>
            <a:r>
              <a:rPr lang="en-US" sz="2400" dirty="0"/>
              <a:t>Carbon quantum dots</a:t>
            </a:r>
          </a:p>
        </p:txBody>
      </p:sp>
    </p:spTree>
    <p:extLst>
      <p:ext uri="{BB962C8B-B14F-4D97-AF65-F5344CB8AC3E}">
        <p14:creationId xmlns:p14="http://schemas.microsoft.com/office/powerpoint/2010/main" val="1106088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5600" y="370897"/>
            <a:ext cx="3492110" cy="461665"/>
          </a:xfrm>
          <a:prstGeom prst="rect">
            <a:avLst/>
          </a:prstGeom>
          <a:noFill/>
        </p:spPr>
        <p:txBody>
          <a:bodyPr wrap="none" rtlCol="0">
            <a:spAutoFit/>
          </a:bodyPr>
          <a:lstStyle/>
          <a:p>
            <a:r>
              <a:rPr lang="en-US" sz="2400" dirty="0"/>
              <a:t>Vapor deposition methods</a:t>
            </a:r>
          </a:p>
        </p:txBody>
      </p:sp>
      <p:cxnSp>
        <p:nvCxnSpPr>
          <p:cNvPr id="4" name="Straight Arrow Connector 3"/>
          <p:cNvCxnSpPr/>
          <p:nvPr/>
        </p:nvCxnSpPr>
        <p:spPr>
          <a:xfrm flipH="1">
            <a:off x="1905000" y="832562"/>
            <a:ext cx="1905000" cy="843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66800" y="1752600"/>
            <a:ext cx="2563009" cy="369332"/>
          </a:xfrm>
          <a:prstGeom prst="rect">
            <a:avLst/>
          </a:prstGeom>
          <a:noFill/>
        </p:spPr>
        <p:txBody>
          <a:bodyPr wrap="none" rtlCol="0">
            <a:spAutoFit/>
          </a:bodyPr>
          <a:lstStyle/>
          <a:p>
            <a:r>
              <a:rPr lang="en-US" dirty="0"/>
              <a:t>Physical vapor deposition</a:t>
            </a:r>
          </a:p>
        </p:txBody>
      </p:sp>
      <p:cxnSp>
        <p:nvCxnSpPr>
          <p:cNvPr id="6" name="Straight Arrow Connector 5"/>
          <p:cNvCxnSpPr/>
          <p:nvPr/>
        </p:nvCxnSpPr>
        <p:spPr>
          <a:xfrm>
            <a:off x="3810000" y="832562"/>
            <a:ext cx="1600200" cy="69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95800" y="1677795"/>
            <a:ext cx="2680029" cy="369332"/>
          </a:xfrm>
          <a:prstGeom prst="rect">
            <a:avLst/>
          </a:prstGeom>
          <a:noFill/>
        </p:spPr>
        <p:txBody>
          <a:bodyPr wrap="none" rtlCol="0">
            <a:spAutoFit/>
          </a:bodyPr>
          <a:lstStyle/>
          <a:p>
            <a:r>
              <a:rPr lang="en-US" dirty="0"/>
              <a:t>Chemical vapor deposition</a:t>
            </a:r>
          </a:p>
        </p:txBody>
      </p:sp>
      <p:cxnSp>
        <p:nvCxnSpPr>
          <p:cNvPr id="9" name="Straight Arrow Connector 8"/>
          <p:cNvCxnSpPr/>
          <p:nvPr/>
        </p:nvCxnSpPr>
        <p:spPr>
          <a:xfrm>
            <a:off x="3788215" y="843894"/>
            <a:ext cx="0" cy="15183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51BC7F5B-EAA8-EE5C-5414-D9911167789D}"/>
              </a:ext>
            </a:extLst>
          </p:cNvPr>
          <p:cNvSpPr txBox="1"/>
          <p:nvPr/>
        </p:nvSpPr>
        <p:spPr>
          <a:xfrm>
            <a:off x="4495800" y="2228671"/>
            <a:ext cx="3274423" cy="1477328"/>
          </a:xfrm>
          <a:prstGeom prst="rect">
            <a:avLst/>
          </a:prstGeom>
          <a:noFill/>
        </p:spPr>
        <p:txBody>
          <a:bodyPr wrap="none" rtlCol="0">
            <a:spAutoFit/>
          </a:bodyPr>
          <a:lstStyle/>
          <a:p>
            <a:r>
              <a:rPr lang="en-US" dirty="0"/>
              <a:t>Atmospheric pressure vapor CVD</a:t>
            </a:r>
          </a:p>
          <a:p>
            <a:r>
              <a:rPr lang="en-US" dirty="0"/>
              <a:t>Low pressure CVD</a:t>
            </a:r>
          </a:p>
          <a:p>
            <a:r>
              <a:rPr lang="en-US" dirty="0"/>
              <a:t>Plasma enhanced CVD</a:t>
            </a:r>
          </a:p>
          <a:p>
            <a:r>
              <a:rPr lang="en-US" dirty="0"/>
              <a:t>Ultra high vacuum CVD</a:t>
            </a:r>
            <a:endParaRPr lang="en-IN" dirty="0"/>
          </a:p>
          <a:p>
            <a:r>
              <a:rPr lang="en-IN" dirty="0"/>
              <a:t>Metal organic CVD</a:t>
            </a:r>
            <a:endParaRPr lang="en-US" dirty="0"/>
          </a:p>
        </p:txBody>
      </p:sp>
      <p:cxnSp>
        <p:nvCxnSpPr>
          <p:cNvPr id="7" name="Straight Arrow Connector 6">
            <a:extLst>
              <a:ext uri="{FF2B5EF4-FFF2-40B4-BE49-F238E27FC236}">
                <a16:creationId xmlns:a16="http://schemas.microsoft.com/office/drawing/2014/main" xmlns="" id="{42899DE9-C789-42EA-4076-03CC21A527C4}"/>
              </a:ext>
            </a:extLst>
          </p:cNvPr>
          <p:cNvCxnSpPr>
            <a:cxnSpLocks/>
          </p:cNvCxnSpPr>
          <p:nvPr/>
        </p:nvCxnSpPr>
        <p:spPr>
          <a:xfrm>
            <a:off x="1878868" y="2047127"/>
            <a:ext cx="0" cy="467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8" name="Picture 2" descr="Learn Display] 43. PVD (Physical Vapor Deposition)">
            <a:extLst>
              <a:ext uri="{FF2B5EF4-FFF2-40B4-BE49-F238E27FC236}">
                <a16:creationId xmlns:a16="http://schemas.microsoft.com/office/drawing/2014/main" xmlns="" id="{EF73821B-2949-0B95-B41E-BC0E2B90A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802093"/>
            <a:ext cx="4051299" cy="37841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CVD? - YouTube">
            <a:extLst>
              <a:ext uri="{FF2B5EF4-FFF2-40B4-BE49-F238E27FC236}">
                <a16:creationId xmlns:a16="http://schemas.microsoft.com/office/drawing/2014/main" xmlns="" id="{41734F4B-8AA3-23E5-C126-7C399278B2A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662"/>
          <a:stretch/>
        </p:blipFill>
        <p:spPr bwMode="auto">
          <a:xfrm>
            <a:off x="4516707" y="4191000"/>
            <a:ext cx="4079557" cy="2027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4687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2/17/2023</a:t>
            </a:fld>
            <a:endParaRPr lang="en-US"/>
          </a:p>
        </p:txBody>
      </p:sp>
      <p:sp>
        <p:nvSpPr>
          <p:cNvPr id="3" name="Footer Placeholder 2"/>
          <p:cNvSpPr>
            <a:spLocks noGrp="1"/>
          </p:cNvSpPr>
          <p:nvPr>
            <p:ph type="ftr" sz="quarter" idx="11"/>
          </p:nvPr>
        </p:nvSpPr>
        <p:spPr/>
        <p:txBody>
          <a:bodyPr/>
          <a:lstStyle/>
          <a:p>
            <a:r>
              <a:rPr lang="en-US"/>
              <a:t>Dr. Manjunatha.c, Assistant Professor, Dept. Chemistry, RVCE</a:t>
            </a:r>
          </a:p>
        </p:txBody>
      </p:sp>
      <p:sp>
        <p:nvSpPr>
          <p:cNvPr id="4" name="Slide Number Placeholder 3"/>
          <p:cNvSpPr>
            <a:spLocks noGrp="1"/>
          </p:cNvSpPr>
          <p:nvPr>
            <p:ph type="sldNum" sz="quarter" idx="12"/>
          </p:nvPr>
        </p:nvSpPr>
        <p:spPr/>
        <p:txBody>
          <a:bodyPr/>
          <a:lstStyle/>
          <a:p>
            <a:fld id="{0F84B520-0DEC-4D7A-801E-5051570DE4C6}" type="slidenum">
              <a:rPr lang="en-US" smtClean="0"/>
              <a:pPr/>
              <a:t>11</a:t>
            </a:fld>
            <a:endParaRPr lang="en-US"/>
          </a:p>
        </p:txBody>
      </p:sp>
      <p:pic>
        <p:nvPicPr>
          <p:cNvPr id="5" name="Picture 4"/>
          <p:cNvPicPr>
            <a:picLocks noChangeAspect="1"/>
          </p:cNvPicPr>
          <p:nvPr/>
        </p:nvPicPr>
        <p:blipFill>
          <a:blip r:embed="rId2"/>
          <a:stretch>
            <a:fillRect/>
          </a:stretch>
        </p:blipFill>
        <p:spPr>
          <a:xfrm>
            <a:off x="3121982" y="501232"/>
            <a:ext cx="6022019" cy="5050907"/>
          </a:xfrm>
          <a:prstGeom prst="rect">
            <a:avLst/>
          </a:prstGeom>
        </p:spPr>
      </p:pic>
      <p:sp>
        <p:nvSpPr>
          <p:cNvPr id="6" name="Rectangle 5"/>
          <p:cNvSpPr/>
          <p:nvPr/>
        </p:nvSpPr>
        <p:spPr>
          <a:xfrm>
            <a:off x="2686050" y="5894092"/>
            <a:ext cx="6800850" cy="738664"/>
          </a:xfrm>
          <a:prstGeom prst="rect">
            <a:avLst/>
          </a:prstGeom>
        </p:spPr>
        <p:txBody>
          <a:bodyPr wrap="square">
            <a:spAutoFit/>
          </a:bodyPr>
          <a:lstStyle/>
          <a:p>
            <a:pPr algn="ctr"/>
            <a:r>
              <a:rPr lang="en-US" sz="1400" dirty="0" err="1"/>
              <a:t>Zaytseva</a:t>
            </a:r>
            <a:r>
              <a:rPr lang="en-US" sz="1400" dirty="0"/>
              <a:t>, O., Neumann, G. Carbon nanomaterials: production, impact on plant development, agricultural and environmental applications. </a:t>
            </a:r>
            <a:r>
              <a:rPr lang="en-US" sz="1400" i="1" dirty="0"/>
              <a:t>Chem. Biol. Technol. Agric.</a:t>
            </a:r>
            <a:r>
              <a:rPr lang="en-US" sz="1400" dirty="0"/>
              <a:t> </a:t>
            </a:r>
            <a:r>
              <a:rPr lang="en-US" sz="1400" b="1" dirty="0"/>
              <a:t>3</a:t>
            </a:r>
            <a:r>
              <a:rPr lang="en-US" sz="1400" dirty="0"/>
              <a:t>, 17 (2016). https://</a:t>
            </a:r>
            <a:r>
              <a:rPr lang="en-US" sz="1400" dirty="0" err="1"/>
              <a:t>doi.org</a:t>
            </a:r>
            <a:r>
              <a:rPr lang="en-US" sz="1400" dirty="0"/>
              <a:t>/10.1186/</a:t>
            </a:r>
            <a:r>
              <a:rPr lang="en-US" sz="1400" dirty="0" err="1"/>
              <a:t>s40538</a:t>
            </a:r>
            <a:r>
              <a:rPr lang="en-US" sz="1400" dirty="0"/>
              <a:t>-016-0070-8</a:t>
            </a:r>
            <a:endParaRPr lang="en-IN" sz="14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
        <p:nvSpPr>
          <p:cNvPr id="9" name="Rectangle 8"/>
          <p:cNvSpPr/>
          <p:nvPr/>
        </p:nvSpPr>
        <p:spPr>
          <a:xfrm>
            <a:off x="-2061" y="962867"/>
            <a:ext cx="3137147" cy="572464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lnSpc>
                <a:spcPct val="150000"/>
              </a:lnSpc>
              <a:spcAft>
                <a:spcPts val="0"/>
              </a:spcAft>
              <a:tabLst>
                <a:tab pos="254000" algn="l"/>
              </a:tabLst>
            </a:pPr>
            <a:r>
              <a:rPr lang="en-US" b="1" u="sng" dirty="0">
                <a:solidFill>
                  <a:srgbClr val="000000"/>
                </a:solidFill>
                <a:latin typeface="Arial" panose="020B0604020202020204" pitchFamily="34" charset="0"/>
                <a:ea typeface="Times New Roman" panose="02020603050405020304" pitchFamily="18" charset="0"/>
                <a:cs typeface="Arial" panose="020B0604020202020204" pitchFamily="34" charset="0"/>
              </a:rPr>
              <a:t>Synthesis of </a:t>
            </a:r>
            <a:r>
              <a:rPr lang="en-US" b="1" u="sng" dirty="0" err="1">
                <a:solidFill>
                  <a:srgbClr val="000000"/>
                </a:solidFill>
                <a:latin typeface="Arial" panose="020B0604020202020204" pitchFamily="34" charset="0"/>
                <a:ea typeface="Times New Roman" panose="02020603050405020304" pitchFamily="18" charset="0"/>
                <a:cs typeface="Arial" panose="020B0604020202020204" pitchFamily="34" charset="0"/>
              </a:rPr>
              <a:t>CNTs</a:t>
            </a:r>
            <a:r>
              <a:rPr lang="en-US" b="1" u="sng" dirty="0">
                <a:solidFill>
                  <a:srgbClr val="000000"/>
                </a:solidFill>
                <a:latin typeface="Arial" panose="020B0604020202020204" pitchFamily="34" charset="0"/>
                <a:ea typeface="Times New Roman" panose="02020603050405020304" pitchFamily="18" charset="0"/>
                <a:cs typeface="Arial" panose="020B0604020202020204" pitchFamily="34" charset="0"/>
              </a:rPr>
              <a:t> by modified </a:t>
            </a:r>
            <a:r>
              <a:rPr lang="en-US" b="1" u="sng" dirty="0" err="1">
                <a:solidFill>
                  <a:srgbClr val="000000"/>
                </a:solidFill>
                <a:latin typeface="Arial" panose="020B0604020202020204" pitchFamily="34" charset="0"/>
                <a:ea typeface="Times New Roman" panose="02020603050405020304" pitchFamily="18" charset="0"/>
                <a:cs typeface="Arial" panose="020B0604020202020204" pitchFamily="34" charset="0"/>
              </a:rPr>
              <a:t>CVD</a:t>
            </a:r>
            <a:r>
              <a:rPr lang="en-US" b="1" u="sng" dirty="0">
                <a:solidFill>
                  <a:srgbClr val="000000"/>
                </a:solidFill>
                <a:latin typeface="Arial" panose="020B0604020202020204" pitchFamily="34" charset="0"/>
                <a:ea typeface="Times New Roman" panose="02020603050405020304" pitchFamily="18" charset="0"/>
                <a:cs typeface="Arial" panose="020B0604020202020204" pitchFamily="34" charset="0"/>
              </a:rPr>
              <a:t> method:</a:t>
            </a:r>
            <a:endPar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spcAft>
                <a:spcPts val="0"/>
              </a:spcAft>
              <a:tabLst>
                <a:tab pos="254000" algn="l"/>
              </a:tabLst>
            </a:pP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Chemical Vapor Deposition: Requirements</a:t>
            </a:r>
            <a:r>
              <a:rPr lang="en-US" sz="16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spcAft>
                <a:spcPts val="0"/>
              </a:spcAft>
              <a:buFont typeface="Arial" panose="020B0604020202020204" pitchFamily="34" charset="0"/>
              <a:buChar char="●"/>
              <a:tabLst>
                <a:tab pos="254000" algn="l"/>
              </a:tabLst>
            </a:pPr>
            <a:r>
              <a:rPr lang="en-US" sz="1600" dirty="0">
                <a:solidFill>
                  <a:srgbClr val="000000"/>
                </a:solidFill>
                <a:latin typeface="Arial" panose="020B0604020202020204" pitchFamily="34" charset="0"/>
                <a:ea typeface="Noto Sans Symbols"/>
                <a:cs typeface="Arial" panose="020B0604020202020204" pitchFamily="34" charset="0"/>
              </a:rPr>
              <a:t>High Temperature Tubular furnace (500 to 1500 ℃)</a:t>
            </a:r>
            <a:endParaRPr lang="en-IN" sz="1600" dirty="0">
              <a:solidFill>
                <a:srgbClr val="000000"/>
              </a:solidFill>
              <a:latin typeface="Arial" panose="020B0604020202020204" pitchFamily="34" charset="0"/>
              <a:ea typeface="Noto Sans Symbols"/>
              <a:cs typeface="Arial" panose="020B0604020202020204" pitchFamily="34" charset="0"/>
            </a:endParaRPr>
          </a:p>
          <a:p>
            <a:pPr marL="342900" lvl="0" indent="-342900" algn="just">
              <a:lnSpc>
                <a:spcPct val="150000"/>
              </a:lnSpc>
              <a:spcAft>
                <a:spcPts val="0"/>
              </a:spcAft>
              <a:buFont typeface="Arial" panose="020B0604020202020204" pitchFamily="34" charset="0"/>
              <a:buChar char="●"/>
              <a:tabLst>
                <a:tab pos="254000" algn="l"/>
              </a:tabLst>
            </a:pPr>
            <a:r>
              <a:rPr lang="en-US" sz="1600" dirty="0">
                <a:solidFill>
                  <a:srgbClr val="000000"/>
                </a:solidFill>
                <a:latin typeface="Arial" panose="020B0604020202020204" pitchFamily="34" charset="0"/>
                <a:ea typeface="Noto Sans Symbols"/>
                <a:cs typeface="Arial" panose="020B0604020202020204" pitchFamily="34" charset="0"/>
              </a:rPr>
              <a:t>Source of Carbon: Methane, ethylene, hydrocarbon gas, xylene, natural gas</a:t>
            </a:r>
            <a:endParaRPr lang="en-IN" sz="1600" dirty="0">
              <a:solidFill>
                <a:srgbClr val="000000"/>
              </a:solidFill>
              <a:latin typeface="Arial" panose="020B0604020202020204" pitchFamily="34" charset="0"/>
              <a:ea typeface="Noto Sans Symbols"/>
              <a:cs typeface="Arial" panose="020B0604020202020204" pitchFamily="34" charset="0"/>
            </a:endParaRPr>
          </a:p>
          <a:p>
            <a:pPr marL="342900" lvl="0" indent="-342900" algn="just">
              <a:lnSpc>
                <a:spcPct val="150000"/>
              </a:lnSpc>
              <a:spcAft>
                <a:spcPts val="0"/>
              </a:spcAft>
              <a:buFont typeface="Arial" panose="020B0604020202020204" pitchFamily="34" charset="0"/>
              <a:buChar char="●"/>
              <a:tabLst>
                <a:tab pos="254000" algn="l"/>
              </a:tabLst>
            </a:pPr>
            <a:r>
              <a:rPr lang="en-US" sz="1600" dirty="0">
                <a:solidFill>
                  <a:srgbClr val="000000"/>
                </a:solidFill>
                <a:latin typeface="Arial" panose="020B0604020202020204" pitchFamily="34" charset="0"/>
                <a:ea typeface="Noto Sans Symbols"/>
                <a:cs typeface="Arial" panose="020B0604020202020204" pitchFamily="34" charset="0"/>
              </a:rPr>
              <a:t>Substrate: carbon, quartz, silicon</a:t>
            </a:r>
            <a:endParaRPr lang="en-IN" sz="1600" dirty="0">
              <a:solidFill>
                <a:srgbClr val="000000"/>
              </a:solidFill>
              <a:latin typeface="Arial" panose="020B0604020202020204" pitchFamily="34" charset="0"/>
              <a:ea typeface="Noto Sans Symbols"/>
              <a:cs typeface="Arial" panose="020B0604020202020204" pitchFamily="34" charset="0"/>
            </a:endParaRPr>
          </a:p>
          <a:p>
            <a:pPr marL="342900" lvl="0" indent="-342900" algn="just">
              <a:lnSpc>
                <a:spcPct val="150000"/>
              </a:lnSpc>
              <a:spcAft>
                <a:spcPts val="0"/>
              </a:spcAft>
              <a:buFont typeface="Arial" panose="020B0604020202020204" pitchFamily="34" charset="0"/>
              <a:buChar char="●"/>
              <a:tabLst>
                <a:tab pos="254000" algn="l"/>
              </a:tabLst>
            </a:pPr>
            <a:r>
              <a:rPr lang="en-US" sz="1600" dirty="0">
                <a:solidFill>
                  <a:srgbClr val="000000"/>
                </a:solidFill>
                <a:latin typeface="Arial" panose="020B0604020202020204" pitchFamily="34" charset="0"/>
                <a:ea typeface="Noto Sans Symbols"/>
                <a:cs typeface="Arial" panose="020B0604020202020204" pitchFamily="34" charset="0"/>
              </a:rPr>
              <a:t>Inert gas: Argon, Hydrogen, Nitrogen</a:t>
            </a:r>
            <a:endParaRPr lang="en-IN" sz="1600" dirty="0">
              <a:solidFill>
                <a:srgbClr val="000000"/>
              </a:solidFill>
              <a:latin typeface="Arial" panose="020B0604020202020204" pitchFamily="34" charset="0"/>
              <a:ea typeface="Noto Sans Symbols"/>
              <a:cs typeface="Arial" panose="020B0604020202020204" pitchFamily="34" charset="0"/>
            </a:endParaRPr>
          </a:p>
          <a:p>
            <a:pPr marL="342900" lvl="0" indent="-342900" algn="just">
              <a:lnSpc>
                <a:spcPct val="150000"/>
              </a:lnSpc>
              <a:spcAft>
                <a:spcPts val="0"/>
              </a:spcAft>
              <a:buFont typeface="Arial" panose="020B0604020202020204" pitchFamily="34" charset="0"/>
              <a:buChar char="●"/>
              <a:tabLst>
                <a:tab pos="254000" algn="l"/>
              </a:tabLst>
            </a:pPr>
            <a:r>
              <a:rPr lang="en-US" sz="1600" dirty="0">
                <a:solidFill>
                  <a:srgbClr val="000000"/>
                </a:solidFill>
                <a:latin typeface="Arial" panose="020B0604020202020204" pitchFamily="34" charset="0"/>
                <a:ea typeface="Noto Sans Symbols"/>
                <a:cs typeface="Arial" panose="020B0604020202020204" pitchFamily="34" charset="0"/>
              </a:rPr>
              <a:t>Catalyst: </a:t>
            </a:r>
            <a:r>
              <a:rPr lang="en-US" sz="1600" dirty="0" err="1">
                <a:solidFill>
                  <a:srgbClr val="000000"/>
                </a:solidFill>
                <a:latin typeface="Arial" panose="020B0604020202020204" pitchFamily="34" charset="0"/>
                <a:ea typeface="Noto Sans Symbols"/>
                <a:cs typeface="Arial" panose="020B0604020202020204" pitchFamily="34" charset="0"/>
              </a:rPr>
              <a:t>Ferrocene</a:t>
            </a:r>
            <a:r>
              <a:rPr lang="en-US" sz="1600" dirty="0">
                <a:solidFill>
                  <a:srgbClr val="000000"/>
                </a:solidFill>
                <a:latin typeface="Arial" panose="020B0604020202020204" pitchFamily="34" charset="0"/>
                <a:ea typeface="Noto Sans Symbols"/>
                <a:cs typeface="Arial" panose="020B0604020202020204" pitchFamily="34" charset="0"/>
              </a:rPr>
              <a:t>, </a:t>
            </a:r>
            <a:r>
              <a:rPr lang="en-US" sz="1600" dirty="0" err="1">
                <a:solidFill>
                  <a:srgbClr val="000000"/>
                </a:solidFill>
                <a:latin typeface="Arial" panose="020B0604020202020204" pitchFamily="34" charset="0"/>
                <a:ea typeface="Noto Sans Symbols"/>
                <a:cs typeface="Arial" panose="020B0604020202020204" pitchFamily="34" charset="0"/>
              </a:rPr>
              <a:t>Nickellocene</a:t>
            </a:r>
            <a:r>
              <a:rPr lang="en-US" sz="1600" dirty="0">
                <a:solidFill>
                  <a:srgbClr val="000000"/>
                </a:solidFill>
                <a:latin typeface="Arial" panose="020B0604020202020204" pitchFamily="34" charset="0"/>
                <a:ea typeface="Noto Sans Symbols"/>
                <a:cs typeface="Arial" panose="020B0604020202020204" pitchFamily="34" charset="0"/>
              </a:rPr>
              <a:t>, </a:t>
            </a:r>
            <a:r>
              <a:rPr lang="en-US" sz="1600" dirty="0" err="1">
                <a:solidFill>
                  <a:srgbClr val="000000"/>
                </a:solidFill>
                <a:latin typeface="Arial" panose="020B0604020202020204" pitchFamily="34" charset="0"/>
                <a:ea typeface="Noto Sans Symbols"/>
                <a:cs typeface="Arial" panose="020B0604020202020204" pitchFamily="34" charset="0"/>
              </a:rPr>
              <a:t>Cobaltocene</a:t>
            </a:r>
            <a:endParaRPr lang="en-IN" sz="1600" dirty="0">
              <a:solidFill>
                <a:srgbClr val="000000"/>
              </a:solidFill>
              <a:latin typeface="Arial" panose="020B0604020202020204" pitchFamily="34" charset="0"/>
              <a:ea typeface="Noto Sans Symbols"/>
              <a:cs typeface="Arial" panose="020B0604020202020204" pitchFamily="34" charset="0"/>
            </a:endParaRPr>
          </a:p>
        </p:txBody>
      </p:sp>
    </p:spTree>
    <p:extLst>
      <p:ext uri="{BB962C8B-B14F-4D97-AF65-F5344CB8AC3E}">
        <p14:creationId xmlns:p14="http://schemas.microsoft.com/office/powerpoint/2010/main" val="33748675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2/17/2023</a:t>
            </a:fld>
            <a:endParaRPr lang="en-US"/>
          </a:p>
        </p:txBody>
      </p:sp>
      <p:sp>
        <p:nvSpPr>
          <p:cNvPr id="3" name="Footer Placeholder 2"/>
          <p:cNvSpPr>
            <a:spLocks noGrp="1"/>
          </p:cNvSpPr>
          <p:nvPr>
            <p:ph type="ftr" sz="quarter" idx="11"/>
          </p:nvPr>
        </p:nvSpPr>
        <p:spPr/>
        <p:txBody>
          <a:bodyPr/>
          <a:lstStyle/>
          <a:p>
            <a:r>
              <a:rPr lang="en-US"/>
              <a:t>Dr. Manjunatha.c, Assistant Professor, Dept. Chemistry, RVCE</a:t>
            </a:r>
          </a:p>
        </p:txBody>
      </p:sp>
      <p:sp>
        <p:nvSpPr>
          <p:cNvPr id="4" name="Slide Number Placeholder 3"/>
          <p:cNvSpPr>
            <a:spLocks noGrp="1"/>
          </p:cNvSpPr>
          <p:nvPr>
            <p:ph type="sldNum" sz="quarter" idx="12"/>
          </p:nvPr>
        </p:nvSpPr>
        <p:spPr/>
        <p:txBody>
          <a:bodyPr/>
          <a:lstStyle/>
          <a:p>
            <a:fld id="{0F84B520-0DEC-4D7A-801E-5051570DE4C6}" type="slidenum">
              <a:rPr lang="en-US" smtClean="0"/>
              <a:pPr/>
              <a:t>12</a:t>
            </a:fld>
            <a:endParaRPr lang="en-US"/>
          </a:p>
        </p:txBody>
      </p:sp>
      <p:sp>
        <p:nvSpPr>
          <p:cNvPr id="6" name="Rectangle 5"/>
          <p:cNvSpPr/>
          <p:nvPr/>
        </p:nvSpPr>
        <p:spPr>
          <a:xfrm>
            <a:off x="1200150" y="5866226"/>
            <a:ext cx="6800850" cy="738664"/>
          </a:xfrm>
          <a:prstGeom prst="rect">
            <a:avLst/>
          </a:prstGeom>
        </p:spPr>
        <p:txBody>
          <a:bodyPr wrap="square">
            <a:spAutoFit/>
          </a:bodyPr>
          <a:lstStyle/>
          <a:p>
            <a:pPr algn="ctr"/>
            <a:r>
              <a:rPr lang="en-US" sz="1400" dirty="0" err="1"/>
              <a:t>Zaytseva</a:t>
            </a:r>
            <a:r>
              <a:rPr lang="en-US" sz="1400" dirty="0"/>
              <a:t>, O., Neumann, G. Carbon nanomaterials: production, impact on plant development, agricultural and environmental applications. </a:t>
            </a:r>
            <a:r>
              <a:rPr lang="en-US" sz="1400" i="1" dirty="0"/>
              <a:t>Chem. Biol. Technol. Agric.</a:t>
            </a:r>
            <a:r>
              <a:rPr lang="en-US" sz="1400" dirty="0"/>
              <a:t> </a:t>
            </a:r>
            <a:r>
              <a:rPr lang="en-US" sz="1400" b="1" dirty="0"/>
              <a:t>3</a:t>
            </a:r>
            <a:r>
              <a:rPr lang="en-US" sz="1400" dirty="0"/>
              <a:t>, 17 (2016). https://</a:t>
            </a:r>
            <a:r>
              <a:rPr lang="en-US" sz="1400" dirty="0" err="1"/>
              <a:t>doi.org</a:t>
            </a:r>
            <a:r>
              <a:rPr lang="en-US" sz="1400" dirty="0"/>
              <a:t>/10.1186/</a:t>
            </a:r>
            <a:r>
              <a:rPr lang="en-US" sz="1400" dirty="0" err="1"/>
              <a:t>s40538</a:t>
            </a:r>
            <a:r>
              <a:rPr lang="en-US" sz="1400" dirty="0"/>
              <a:t>-016-0070-8</a:t>
            </a:r>
            <a:endParaRPr lang="en-IN" sz="14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
        <p:nvSpPr>
          <p:cNvPr id="9" name="Rectangle 8"/>
          <p:cNvSpPr/>
          <p:nvPr/>
        </p:nvSpPr>
        <p:spPr>
          <a:xfrm>
            <a:off x="179063" y="846724"/>
            <a:ext cx="8785874" cy="627864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spcAft>
                <a:spcPts val="0"/>
              </a:spcAft>
            </a:pPr>
            <a:r>
              <a:rPr lang="en-US" sz="2400" b="1" dirty="0">
                <a:solidFill>
                  <a:schemeClr val="bg1"/>
                </a:solidFill>
                <a:latin typeface="Times New Roman" panose="02020603050405020304" pitchFamily="18" charset="0"/>
                <a:ea typeface="Times New Roman" panose="02020603050405020304" pitchFamily="18" charset="0"/>
                <a:cs typeface="Calibri" panose="020F0502020204030204" pitchFamily="34" charset="0"/>
              </a:rPr>
              <a:t>Steps:</a:t>
            </a:r>
            <a:r>
              <a:rPr lang="en-US" sz="2400" dirty="0">
                <a:solidFill>
                  <a:schemeClr val="bg1"/>
                </a:solidFill>
                <a:latin typeface="Times New Roman" panose="02020603050405020304" pitchFamily="18" charset="0"/>
                <a:ea typeface="Times New Roman" panose="02020603050405020304" pitchFamily="18" charset="0"/>
                <a:cs typeface="Calibri" panose="020F0502020204030204" pitchFamily="34" charset="0"/>
              </a:rPr>
              <a:t> Procedure involves as follows</a:t>
            </a:r>
            <a:endParaRPr lang="en-IN" sz="2400" dirty="0">
              <a:solidFill>
                <a:schemeClr val="bg1"/>
              </a:solidFill>
              <a:latin typeface="Times New Roman" panose="02020603050405020304" pitchFamily="18" charset="0"/>
              <a:ea typeface="Times New Roman" panose="02020603050405020304" pitchFamily="18" charset="0"/>
              <a:cs typeface="Calibri" panose="020F0502020204030204" pitchFamily="34"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The cleaned quartz/carbon/silica substrate is placed in the middle of the tubular furnace.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In order to maintain the inert atmosphere inside the furnace, initially the air/oxygen present inside the tubular furnace has to be removed by passing the argon or nitrogen gas for about 30 min.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After maintain the inert gas atmosphere, the required temperature is set with slow heating rate.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The hydrocarbon precursors in gaseous forms along with </a:t>
            </a:r>
            <a:r>
              <a:rPr lang="en-US" dirty="0" err="1">
                <a:latin typeface="Times New Roman" panose="02020603050405020304" pitchFamily="18" charset="0"/>
                <a:ea typeface="Times New Roman" panose="02020603050405020304" pitchFamily="18" charset="0"/>
              </a:rPr>
              <a:t>ferrocene</a:t>
            </a:r>
            <a:r>
              <a:rPr lang="en-US" dirty="0">
                <a:latin typeface="Times New Roman" panose="02020603050405020304" pitchFamily="18" charset="0"/>
                <a:ea typeface="Times New Roman" panose="02020603050405020304" pitchFamily="18" charset="0"/>
              </a:rPr>
              <a:t> and Benzene/toluene vapors are pumped into the reaction chamber.</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The furnace is heated up to 850–1000 °C and 550–700 °C  for </a:t>
            </a:r>
            <a:r>
              <a:rPr lang="en-US" dirty="0" err="1">
                <a:latin typeface="Times New Roman" panose="02020603050405020304" pitchFamily="18" charset="0"/>
                <a:ea typeface="Times New Roman" panose="02020603050405020304" pitchFamily="18" charset="0"/>
              </a:rPr>
              <a:t>SWCNT</a:t>
            </a:r>
            <a:r>
              <a:rPr lang="en-US" dirty="0">
                <a:latin typeface="Times New Roman" panose="02020603050405020304" pitchFamily="18" charset="0"/>
                <a:ea typeface="Times New Roman" panose="02020603050405020304" pitchFamily="18" charset="0"/>
              </a:rPr>
              <a:t>  and </a:t>
            </a:r>
            <a:r>
              <a:rPr lang="en-US" dirty="0" err="1">
                <a:latin typeface="Times New Roman" panose="02020603050405020304" pitchFamily="18" charset="0"/>
                <a:ea typeface="Times New Roman" panose="02020603050405020304" pitchFamily="18" charset="0"/>
              </a:rPr>
              <a:t>MWCNT</a:t>
            </a:r>
            <a:r>
              <a:rPr lang="en-US" dirty="0">
                <a:latin typeface="Times New Roman" panose="02020603050405020304" pitchFamily="18" charset="0"/>
                <a:ea typeface="Times New Roman" panose="02020603050405020304" pitchFamily="18" charset="0"/>
              </a:rPr>
              <a:t> production respectively.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Initially, at high temperature, due the thermal decomposition of hydrocarbon, carbon atoms are formed are dissolved in the metal nanoparticle catalyst.</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Once the threshold concentration of carbon in the catalyst reached, a semi fullerene cap type of structure is formed due to precipitation of carbon atoms. This acts as a seed for further crystal growth, which further continues to grow in tubular form results in to </a:t>
            </a:r>
            <a:r>
              <a:rPr lang="en-US" dirty="0" err="1">
                <a:latin typeface="Times New Roman" panose="02020603050405020304" pitchFamily="18" charset="0"/>
                <a:ea typeface="Times New Roman" panose="02020603050405020304" pitchFamily="18" charset="0"/>
              </a:rPr>
              <a:t>CNT</a:t>
            </a:r>
            <a:r>
              <a:rPr lang="en-US" dirty="0">
                <a:latin typeface="Times New Roman" panose="02020603050405020304" pitchFamily="18" charset="0"/>
                <a:ea typeface="Times New Roman" panose="02020603050405020304" pitchFamily="18" charset="0"/>
              </a:rPr>
              <a:t>.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After the formation of </a:t>
            </a:r>
            <a:r>
              <a:rPr lang="en-US" dirty="0" err="1">
                <a:latin typeface="Times New Roman" panose="02020603050405020304" pitchFamily="18" charset="0"/>
                <a:ea typeface="Times New Roman" panose="02020603050405020304" pitchFamily="18" charset="0"/>
              </a:rPr>
              <a:t>CNT</a:t>
            </a:r>
            <a:r>
              <a:rPr lang="en-US" dirty="0">
                <a:latin typeface="Times New Roman" panose="02020603050405020304" pitchFamily="18" charset="0"/>
                <a:ea typeface="Times New Roman" panose="02020603050405020304" pitchFamily="18" charset="0"/>
              </a:rPr>
              <a:t> on catalyst is completed as shown in the above figure, the supply of the reactant/catalyst </a:t>
            </a:r>
            <a:r>
              <a:rPr lang="en-US" dirty="0" err="1">
                <a:latin typeface="Times New Roman" panose="02020603050405020304" pitchFamily="18" charset="0"/>
                <a:ea typeface="Times New Roman" panose="02020603050405020304" pitchFamily="18" charset="0"/>
              </a:rPr>
              <a:t>varpors</a:t>
            </a:r>
            <a:r>
              <a:rPr lang="en-US" dirty="0">
                <a:latin typeface="Times New Roman" panose="02020603050405020304" pitchFamily="18" charset="0"/>
                <a:ea typeface="Times New Roman" panose="02020603050405020304" pitchFamily="18" charset="0"/>
              </a:rPr>
              <a:t> are stopped.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Then the furnace temperature is reduced slowly to room temperature and supply of the inert gas also stopped. </a:t>
            </a:r>
            <a:endParaRPr lang="en-IN" dirty="0">
              <a:latin typeface="Times New Roman" panose="02020603050405020304" pitchFamily="18" charset="0"/>
              <a:ea typeface="Times New Roman" panose="02020603050405020304" pitchFamily="18" charset="0"/>
            </a:endParaRPr>
          </a:p>
          <a:p>
            <a:pPr marL="342900" lvl="0" indent="-342900">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The </a:t>
            </a:r>
            <a:r>
              <a:rPr lang="en-US" dirty="0" err="1">
                <a:latin typeface="Times New Roman" panose="02020603050405020304" pitchFamily="18" charset="0"/>
                <a:ea typeface="Times New Roman" panose="02020603050405020304" pitchFamily="18" charset="0"/>
              </a:rPr>
              <a:t>CNT</a:t>
            </a:r>
            <a:r>
              <a:rPr lang="en-US" dirty="0">
                <a:latin typeface="Times New Roman" panose="02020603050405020304" pitchFamily="18" charset="0"/>
                <a:ea typeface="Times New Roman" panose="02020603050405020304" pitchFamily="18" charset="0"/>
              </a:rPr>
              <a:t> formed on catalyst is taken out along with the substrate, subjected to purification. </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165788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2/17/2023</a:t>
            </a:fld>
            <a:endParaRPr lang="en-US"/>
          </a:p>
        </p:txBody>
      </p:sp>
      <p:sp>
        <p:nvSpPr>
          <p:cNvPr id="3" name="Footer Placeholder 2"/>
          <p:cNvSpPr>
            <a:spLocks noGrp="1"/>
          </p:cNvSpPr>
          <p:nvPr>
            <p:ph type="ftr" sz="quarter" idx="11"/>
          </p:nvPr>
        </p:nvSpPr>
        <p:spPr/>
        <p:txBody>
          <a:bodyPr/>
          <a:lstStyle/>
          <a:p>
            <a:r>
              <a:rPr lang="en-US"/>
              <a:t>Dr. Manjunatha.c, Assistant Professor, Dept. Chemistry, RVCE</a:t>
            </a:r>
          </a:p>
        </p:txBody>
      </p:sp>
      <p:sp>
        <p:nvSpPr>
          <p:cNvPr id="4" name="Slide Number Placeholder 3"/>
          <p:cNvSpPr>
            <a:spLocks noGrp="1"/>
          </p:cNvSpPr>
          <p:nvPr>
            <p:ph type="sldNum" sz="quarter" idx="12"/>
          </p:nvPr>
        </p:nvSpPr>
        <p:spPr/>
        <p:txBody>
          <a:bodyPr/>
          <a:lstStyle/>
          <a:p>
            <a:fld id="{0F84B520-0DEC-4D7A-801E-5051570DE4C6}" type="slidenum">
              <a:rPr lang="en-US" smtClean="0"/>
              <a:pPr/>
              <a:t>13</a:t>
            </a:fld>
            <a:endParaRPr lang="en-US"/>
          </a:p>
        </p:txBody>
      </p:sp>
      <p:pic>
        <p:nvPicPr>
          <p:cNvPr id="6" name="Picture 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28750" y="2024645"/>
            <a:ext cx="1885950" cy="2711728"/>
          </a:xfrm>
          <a:prstGeom prst="rect">
            <a:avLst/>
          </a:prstGeom>
        </p:spPr>
      </p:pic>
      <p:pic>
        <p:nvPicPr>
          <p:cNvPr id="7" name="Picture 6"/>
          <p:cNvPicPr>
            <a:picLocks noChangeAspect="1"/>
          </p:cNvPicPr>
          <p:nvPr/>
        </p:nvPicPr>
        <p:blipFill>
          <a:blip r:embed="rId3"/>
          <a:stretch>
            <a:fillRect/>
          </a:stretch>
        </p:blipFill>
        <p:spPr>
          <a:xfrm>
            <a:off x="3335483" y="1524000"/>
            <a:ext cx="4378559" cy="371301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Tree>
    <p:extLst>
      <p:ext uri="{BB962C8B-B14F-4D97-AF65-F5344CB8AC3E}">
        <p14:creationId xmlns:p14="http://schemas.microsoft.com/office/powerpoint/2010/main" val="21072631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E256F9A-14AD-DB29-6E0D-E627233834AD}"/>
              </a:ext>
            </a:extLst>
          </p:cNvPr>
          <p:cNvSpPr txBox="1"/>
          <p:nvPr/>
        </p:nvSpPr>
        <p:spPr>
          <a:xfrm>
            <a:off x="30147" y="621268"/>
            <a:ext cx="9083705" cy="3139321"/>
          </a:xfrm>
          <a:prstGeom prst="rect">
            <a:avLst/>
          </a:prstGeom>
          <a:noFill/>
        </p:spPr>
        <p:txBody>
          <a:bodyPr wrap="none" rtlCol="0">
            <a:spAutoFit/>
          </a:bodyPr>
          <a:lstStyle/>
          <a:p>
            <a:pPr marL="342900" indent="-342900">
              <a:buAutoNum type="arabicPeriod"/>
            </a:pPr>
            <a:r>
              <a:rPr lang="en-US" dirty="0"/>
              <a:t>Substrate is coated with metal seeds </a:t>
            </a:r>
          </a:p>
          <a:p>
            <a:pPr marL="342900" indent="-342900">
              <a:buAutoNum type="arabicPeriod"/>
            </a:pPr>
            <a:r>
              <a:rPr lang="en-US" dirty="0"/>
              <a:t>Substrate is a glass or wafer surface and are exposed to various gaseous reactants/products</a:t>
            </a:r>
          </a:p>
          <a:p>
            <a:pPr marL="342900" indent="-342900">
              <a:buAutoNum type="arabicPeriod"/>
            </a:pPr>
            <a:r>
              <a:rPr lang="en-US" dirty="0"/>
              <a:t>Gaseous precursors and carrier gases are transported into the deposition region</a:t>
            </a:r>
          </a:p>
          <a:p>
            <a:pPr marL="342900" indent="-342900">
              <a:buAutoNum type="arabicPeriod"/>
            </a:pPr>
            <a:r>
              <a:rPr lang="en-US" dirty="0"/>
              <a:t>Adsorption of the reactant over the substrate surface</a:t>
            </a:r>
          </a:p>
          <a:p>
            <a:pPr marL="342900" indent="-342900">
              <a:buAutoNum type="arabicPeriod"/>
            </a:pPr>
            <a:r>
              <a:rPr lang="en-US" dirty="0"/>
              <a:t>Surface reactions – Chemical decompositions and adsorptions</a:t>
            </a:r>
          </a:p>
          <a:p>
            <a:pPr marL="342900" indent="-342900">
              <a:buAutoNum type="arabicPeriod"/>
            </a:pPr>
            <a:r>
              <a:rPr lang="en-US" dirty="0"/>
              <a:t>Desorption of byproducts away from the deposition region.</a:t>
            </a:r>
          </a:p>
          <a:p>
            <a:pPr marL="342900" indent="-342900">
              <a:buAutoNum type="arabicPeriod"/>
            </a:pPr>
            <a:r>
              <a:rPr lang="en-US" dirty="0"/>
              <a:t>Interactions between the gaseous precursors and reactants with substrate determines </a:t>
            </a:r>
          </a:p>
          <a:p>
            <a:r>
              <a:rPr lang="en-US" dirty="0"/>
              <a:t>the deposition rate</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IN" dirty="0"/>
          </a:p>
        </p:txBody>
      </p:sp>
      <p:sp>
        <p:nvSpPr>
          <p:cNvPr id="3" name="TextBox 2">
            <a:extLst>
              <a:ext uri="{FF2B5EF4-FFF2-40B4-BE49-F238E27FC236}">
                <a16:creationId xmlns:a16="http://schemas.microsoft.com/office/drawing/2014/main" xmlns="" id="{650D0C6C-2CC8-DCBD-A7C6-6B02A953C63A}"/>
              </a:ext>
            </a:extLst>
          </p:cNvPr>
          <p:cNvSpPr txBox="1"/>
          <p:nvPr/>
        </p:nvSpPr>
        <p:spPr>
          <a:xfrm>
            <a:off x="30147" y="2819400"/>
            <a:ext cx="2474973" cy="369332"/>
          </a:xfrm>
          <a:prstGeom prst="rect">
            <a:avLst/>
          </a:prstGeom>
          <a:noFill/>
        </p:spPr>
        <p:txBody>
          <a:bodyPr wrap="none" rtlCol="0">
            <a:spAutoFit/>
          </a:bodyPr>
          <a:lstStyle/>
          <a:p>
            <a:r>
              <a:rPr lang="en-US" dirty="0"/>
              <a:t>Metal seeds = Ni, Co, Fe </a:t>
            </a:r>
            <a:endParaRPr lang="en-IN" dirty="0"/>
          </a:p>
        </p:txBody>
      </p:sp>
    </p:spTree>
    <p:extLst>
      <p:ext uri="{BB962C8B-B14F-4D97-AF65-F5344CB8AC3E}">
        <p14:creationId xmlns:p14="http://schemas.microsoft.com/office/powerpoint/2010/main" val="30245317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2/17/2023</a:t>
            </a:fld>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15</a:t>
            </a:fld>
            <a:endParaRPr lang="en-US"/>
          </a:p>
        </p:txBody>
      </p:sp>
      <p:pic>
        <p:nvPicPr>
          <p:cNvPr id="114692" name="Picture 4" descr="Image result for carbon nanotubes growth in CVD"/>
          <p:cNvPicPr>
            <a:picLocks noChangeAspect="1" noChangeArrowheads="1"/>
          </p:cNvPicPr>
          <p:nvPr/>
        </p:nvPicPr>
        <p:blipFill>
          <a:blip r:embed="rId2"/>
          <a:srcRect/>
          <a:stretch>
            <a:fillRect/>
          </a:stretch>
        </p:blipFill>
        <p:spPr bwMode="auto">
          <a:xfrm>
            <a:off x="1247121" y="1600200"/>
            <a:ext cx="4639329" cy="4648200"/>
          </a:xfrm>
          <a:prstGeom prst="rect">
            <a:avLst/>
          </a:prstGeom>
          <a:noFill/>
        </p:spPr>
      </p:pic>
      <p:pic>
        <p:nvPicPr>
          <p:cNvPr id="114694" name="Picture 6" descr="Image result for carbon nanotubes growth in CVD"/>
          <p:cNvPicPr>
            <a:picLocks noChangeAspect="1" noChangeArrowheads="1"/>
          </p:cNvPicPr>
          <p:nvPr/>
        </p:nvPicPr>
        <p:blipFill>
          <a:blip r:embed="rId3"/>
          <a:srcRect/>
          <a:stretch>
            <a:fillRect/>
          </a:stretch>
        </p:blipFill>
        <p:spPr bwMode="auto">
          <a:xfrm>
            <a:off x="1247121" y="1634989"/>
            <a:ext cx="5314950" cy="4448936"/>
          </a:xfrm>
          <a:prstGeom prst="rect">
            <a:avLst/>
          </a:prstGeom>
          <a:noFill/>
        </p:spPr>
      </p:pic>
      <p:sp>
        <p:nvSpPr>
          <p:cNvPr id="5" name="TextBox 4"/>
          <p:cNvSpPr txBox="1"/>
          <p:nvPr/>
        </p:nvSpPr>
        <p:spPr>
          <a:xfrm>
            <a:off x="104016" y="890956"/>
            <a:ext cx="4142224"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IN" sz="2400" b="1" dirty="0">
                <a:solidFill>
                  <a:srgbClr val="3366FF"/>
                </a:solidFill>
              </a:rPr>
              <a:t>CNT growth mechanism in CVD</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pic>
        <p:nvPicPr>
          <p:cNvPr id="114690" name="Picture 2" descr="Image result for carbon nanotubes growth in CVD"/>
          <p:cNvPicPr>
            <a:picLocks noChangeAspect="1" noChangeArrowheads="1"/>
          </p:cNvPicPr>
          <p:nvPr/>
        </p:nvPicPr>
        <p:blipFill>
          <a:blip r:embed="rId6"/>
          <a:srcRect/>
          <a:stretch>
            <a:fillRect/>
          </a:stretch>
        </p:blipFill>
        <p:spPr bwMode="auto">
          <a:xfrm>
            <a:off x="6296679" y="-32657"/>
            <a:ext cx="2895056" cy="1657702"/>
          </a:xfrm>
          <a:prstGeom prst="rect">
            <a:avLst/>
          </a:prstGeom>
          <a:noFill/>
        </p:spPr>
      </p:pic>
    </p:spTree>
    <p:extLst>
      <p:ext uri="{BB962C8B-B14F-4D97-AF65-F5344CB8AC3E}">
        <p14:creationId xmlns:p14="http://schemas.microsoft.com/office/powerpoint/2010/main" val="41422795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694"/>
                                        </p:tgtEl>
                                        <p:attrNameLst>
                                          <p:attrName>style.visibility</p:attrName>
                                        </p:attrNameLst>
                                      </p:cBhvr>
                                      <p:to>
                                        <p:strVal val="visible"/>
                                      </p:to>
                                    </p:set>
                                    <p:anim calcmode="lin" valueType="num">
                                      <p:cBhvr additive="base">
                                        <p:cTn id="7" dur="500" fill="hold"/>
                                        <p:tgtEl>
                                          <p:spTgt spid="114694"/>
                                        </p:tgtEl>
                                        <p:attrNameLst>
                                          <p:attrName>ppt_x</p:attrName>
                                        </p:attrNameLst>
                                      </p:cBhvr>
                                      <p:tavLst>
                                        <p:tav tm="0">
                                          <p:val>
                                            <p:strVal val="#ppt_x"/>
                                          </p:val>
                                        </p:tav>
                                        <p:tav tm="100000">
                                          <p:val>
                                            <p:strVal val="#ppt_x"/>
                                          </p:val>
                                        </p:tav>
                                      </p:tavLst>
                                    </p:anim>
                                    <p:anim calcmode="lin" valueType="num">
                                      <p:cBhvr additive="base">
                                        <p:cTn id="8" dur="500" fill="hold"/>
                                        <p:tgtEl>
                                          <p:spTgt spid="1146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D3E5477-B39B-3BFE-539E-7B091F856056}"/>
              </a:ext>
            </a:extLst>
          </p:cNvPr>
          <p:cNvSpPr txBox="1"/>
          <p:nvPr/>
        </p:nvSpPr>
        <p:spPr>
          <a:xfrm>
            <a:off x="2184009" y="1426991"/>
            <a:ext cx="4328429"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Functionalization of carbon nanotubes</a:t>
            </a:r>
            <a:endParaRPr lang="en-IN" sz="21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523C3A6-EA8B-6827-5765-36D2AAEC24A2}"/>
              </a:ext>
            </a:extLst>
          </p:cNvPr>
          <p:cNvSpPr txBox="1"/>
          <p:nvPr/>
        </p:nvSpPr>
        <p:spPr>
          <a:xfrm>
            <a:off x="217195" y="2088561"/>
            <a:ext cx="8018222" cy="1384995"/>
          </a:xfrm>
          <a:prstGeom prst="rect">
            <a:avLst/>
          </a:prstGeom>
          <a:noFill/>
        </p:spPr>
        <p:txBody>
          <a:bodyPr wrap="none" rtlCol="0">
            <a:spAutoFit/>
          </a:bodyPr>
          <a:lstStyle/>
          <a:p>
            <a:pPr algn="ctr"/>
            <a:r>
              <a:rPr lang="en-US" sz="2100" dirty="0"/>
              <a:t>Hydrophobic and tend to agglomerate due to the Vander Waals forces –</a:t>
            </a:r>
          </a:p>
          <a:p>
            <a:pPr algn="ctr"/>
            <a:r>
              <a:rPr lang="en-US" sz="2100" dirty="0"/>
              <a:t> poor dispersion in liquid phase</a:t>
            </a:r>
          </a:p>
          <a:p>
            <a:pPr algn="ctr"/>
            <a:endParaRPr lang="en-US" sz="2100" dirty="0"/>
          </a:p>
          <a:p>
            <a:pPr algn="ctr"/>
            <a:endParaRPr lang="en-IN" sz="2100" dirty="0"/>
          </a:p>
        </p:txBody>
      </p:sp>
      <p:sp>
        <p:nvSpPr>
          <p:cNvPr id="4" name="Arrow: Down 3">
            <a:extLst>
              <a:ext uri="{FF2B5EF4-FFF2-40B4-BE49-F238E27FC236}">
                <a16:creationId xmlns:a16="http://schemas.microsoft.com/office/drawing/2014/main" xmlns="" id="{AEAF59C2-74A0-C6B8-BE41-75D8082C0312}"/>
              </a:ext>
            </a:extLst>
          </p:cNvPr>
          <p:cNvSpPr/>
          <p:nvPr/>
        </p:nvSpPr>
        <p:spPr>
          <a:xfrm>
            <a:off x="3550675" y="2769516"/>
            <a:ext cx="320777" cy="950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 name="TextBox 4">
            <a:extLst>
              <a:ext uri="{FF2B5EF4-FFF2-40B4-BE49-F238E27FC236}">
                <a16:creationId xmlns:a16="http://schemas.microsoft.com/office/drawing/2014/main" xmlns="" id="{E3E34B08-A3BC-41E2-4A60-DB49ED57CD7B}"/>
              </a:ext>
            </a:extLst>
          </p:cNvPr>
          <p:cNvSpPr txBox="1"/>
          <p:nvPr/>
        </p:nvSpPr>
        <p:spPr>
          <a:xfrm>
            <a:off x="3845644" y="3060653"/>
            <a:ext cx="1396536" cy="300082"/>
          </a:xfrm>
          <a:prstGeom prst="rect">
            <a:avLst/>
          </a:prstGeom>
          <a:noFill/>
        </p:spPr>
        <p:txBody>
          <a:bodyPr wrap="none" rtlCol="0">
            <a:spAutoFit/>
          </a:bodyPr>
          <a:lstStyle/>
          <a:p>
            <a:r>
              <a:rPr lang="en-US" sz="1350" dirty="0">
                <a:latin typeface="Times New Roman" panose="02020603050405020304" pitchFamily="18" charset="0"/>
                <a:cs typeface="Times New Roman" panose="02020603050405020304" pitchFamily="18" charset="0"/>
              </a:rPr>
              <a:t>Functionalization</a:t>
            </a:r>
            <a:endParaRPr lang="en-IN" sz="1350" dirty="0"/>
          </a:p>
        </p:txBody>
      </p:sp>
      <p:sp>
        <p:nvSpPr>
          <p:cNvPr id="6" name="TextBox 5">
            <a:extLst>
              <a:ext uri="{FF2B5EF4-FFF2-40B4-BE49-F238E27FC236}">
                <a16:creationId xmlns:a16="http://schemas.microsoft.com/office/drawing/2014/main" xmlns="" id="{76BBDA7F-0273-D2F1-074E-0243BB2C2F1A}"/>
              </a:ext>
            </a:extLst>
          </p:cNvPr>
          <p:cNvSpPr txBox="1"/>
          <p:nvPr/>
        </p:nvSpPr>
        <p:spPr>
          <a:xfrm>
            <a:off x="850622" y="3741609"/>
            <a:ext cx="6807569" cy="415498"/>
          </a:xfrm>
          <a:prstGeom prst="rect">
            <a:avLst/>
          </a:prstGeom>
          <a:noFill/>
        </p:spPr>
        <p:txBody>
          <a:bodyPr wrap="none" rtlCol="0">
            <a:spAutoFit/>
          </a:bodyPr>
          <a:lstStyle/>
          <a:p>
            <a:r>
              <a:rPr lang="en-US" sz="2100" dirty="0"/>
              <a:t>Hydrophilic and high degree of dispersion in various solvents</a:t>
            </a:r>
            <a:endParaRPr lang="en-IN" sz="2100" dirty="0"/>
          </a:p>
        </p:txBody>
      </p:sp>
    </p:spTree>
    <p:extLst>
      <p:ext uri="{BB962C8B-B14F-4D97-AF65-F5344CB8AC3E}">
        <p14:creationId xmlns:p14="http://schemas.microsoft.com/office/powerpoint/2010/main" val="299768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A20530C-227E-BC4A-BDC0-479DB03C7B99}"/>
              </a:ext>
            </a:extLst>
          </p:cNvPr>
          <p:cNvSpPr txBox="1"/>
          <p:nvPr/>
        </p:nvSpPr>
        <p:spPr>
          <a:xfrm>
            <a:off x="3070273" y="1139483"/>
            <a:ext cx="3370153" cy="415498"/>
          </a:xfrm>
          <a:prstGeom prst="rect">
            <a:avLst/>
          </a:prstGeom>
          <a:noFill/>
        </p:spPr>
        <p:txBody>
          <a:bodyPr wrap="none" rtlCol="0">
            <a:spAutoFit/>
          </a:bodyPr>
          <a:lstStyle/>
          <a:p>
            <a:r>
              <a:rPr lang="en-US" sz="2100" dirty="0"/>
              <a:t>Endohedral Functionalization</a:t>
            </a:r>
            <a:endParaRPr lang="en-IN" sz="2100" dirty="0"/>
          </a:p>
        </p:txBody>
      </p:sp>
      <p:pic>
        <p:nvPicPr>
          <p:cNvPr id="3" name="Picture 2" descr="A versatile method for the encapsulation of various non-precious metal  nanoparticles inside single-walled carbon nanotubes | SpringerLink">
            <a:extLst>
              <a:ext uri="{FF2B5EF4-FFF2-40B4-BE49-F238E27FC236}">
                <a16:creationId xmlns:a16="http://schemas.microsoft.com/office/drawing/2014/main" xmlns="" id="{9A96210C-7CC9-51D1-295B-666AF1CBA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32046"/>
            <a:ext cx="4026134" cy="27326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oncovalent Functionalization of Carbon Nanotubes | SpringerLink">
            <a:extLst>
              <a:ext uri="{FF2B5EF4-FFF2-40B4-BE49-F238E27FC236}">
                <a16:creationId xmlns:a16="http://schemas.microsoft.com/office/drawing/2014/main" xmlns="" id="{AEDAFF05-6DB6-0D57-C56B-E06A02B93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67" y="1832046"/>
            <a:ext cx="3322785" cy="2779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350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ifferent methods for functionalization of CNTs. CNT: Carbon nanotube. |  Download Scientific Diagram">
            <a:extLst>
              <a:ext uri="{FF2B5EF4-FFF2-40B4-BE49-F238E27FC236}">
                <a16:creationId xmlns:a16="http://schemas.microsoft.com/office/drawing/2014/main" xmlns="" id="{9CEF9594-023B-DCBB-26DA-60305E050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906" y="1965410"/>
            <a:ext cx="6072188" cy="37290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00FBC2D1-A95C-4C19-9499-ABBBCC4F84D2}"/>
              </a:ext>
            </a:extLst>
          </p:cNvPr>
          <p:cNvSpPr txBox="1"/>
          <p:nvPr/>
        </p:nvSpPr>
        <p:spPr>
          <a:xfrm>
            <a:off x="3017518" y="1342585"/>
            <a:ext cx="3197798" cy="415498"/>
          </a:xfrm>
          <a:prstGeom prst="rect">
            <a:avLst/>
          </a:prstGeom>
          <a:noFill/>
        </p:spPr>
        <p:txBody>
          <a:bodyPr wrap="none" rtlCol="0">
            <a:spAutoFit/>
          </a:bodyPr>
          <a:lstStyle/>
          <a:p>
            <a:r>
              <a:rPr lang="en-US" sz="2100" dirty="0" err="1"/>
              <a:t>Exohedral</a:t>
            </a:r>
            <a:r>
              <a:rPr lang="en-US" sz="2100" dirty="0"/>
              <a:t> Functionalization</a:t>
            </a:r>
            <a:endParaRPr lang="en-IN" sz="2100" dirty="0"/>
          </a:p>
        </p:txBody>
      </p:sp>
    </p:spTree>
    <p:extLst>
      <p:ext uri="{BB962C8B-B14F-4D97-AF65-F5344CB8AC3E}">
        <p14:creationId xmlns:p14="http://schemas.microsoft.com/office/powerpoint/2010/main" val="39401373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urface functionalization of carbon nanotubes. | Download Scientific Diagram">
            <a:extLst>
              <a:ext uri="{FF2B5EF4-FFF2-40B4-BE49-F238E27FC236}">
                <a16:creationId xmlns:a16="http://schemas.microsoft.com/office/drawing/2014/main" xmlns="" id="{88240872-499C-790D-64D3-9283E9011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055" y="857250"/>
            <a:ext cx="4660299" cy="49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653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rous carbon spheres: Recent developments and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3505200" cy="315685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1828800" y="3461658"/>
            <a:ext cx="16930" cy="138875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28600" y="4850415"/>
            <a:ext cx="4336252" cy="369332"/>
          </a:xfrm>
          <a:prstGeom prst="rect">
            <a:avLst/>
          </a:prstGeom>
          <a:noFill/>
        </p:spPr>
        <p:txBody>
          <a:bodyPr wrap="none" rtlCol="0">
            <a:spAutoFit/>
          </a:bodyPr>
          <a:lstStyle/>
          <a:p>
            <a:r>
              <a:rPr lang="en-US" dirty="0"/>
              <a:t>Prepared through template assisted method</a:t>
            </a:r>
          </a:p>
        </p:txBody>
      </p:sp>
      <p:pic>
        <p:nvPicPr>
          <p:cNvPr id="9" name="Picture 6" descr="a) Schematic illustration of the synthesis of the hollow carbon...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6871" y="304800"/>
            <a:ext cx="4577754" cy="315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2826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serving π-conjugation in covalently functionalized carbon nanotubes for  optoelectronic applications | Nature Communications">
            <a:extLst>
              <a:ext uri="{FF2B5EF4-FFF2-40B4-BE49-F238E27FC236}">
                <a16:creationId xmlns:a16="http://schemas.microsoft.com/office/drawing/2014/main" xmlns="" id="{90E24A92-F99C-810D-191F-697517280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266" y="989410"/>
            <a:ext cx="4893469" cy="487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141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yne - Wikipedia">
            <a:extLst>
              <a:ext uri="{FF2B5EF4-FFF2-40B4-BE49-F238E27FC236}">
                <a16:creationId xmlns:a16="http://schemas.microsoft.com/office/drawing/2014/main" xmlns="" id="{D7203F3A-96BA-A27E-0BC7-3C17F8C97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488" y="551204"/>
            <a:ext cx="4133850" cy="57555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E166A408-41BF-C1CE-B84A-F9F12221E578}"/>
              </a:ext>
            </a:extLst>
          </p:cNvPr>
          <p:cNvPicPr>
            <a:picLocks noChangeAspect="1"/>
          </p:cNvPicPr>
          <p:nvPr/>
        </p:nvPicPr>
        <p:blipFill>
          <a:blip r:embed="rId3"/>
          <a:stretch>
            <a:fillRect/>
          </a:stretch>
        </p:blipFill>
        <p:spPr>
          <a:xfrm>
            <a:off x="4876800" y="1524000"/>
            <a:ext cx="3879669" cy="3352800"/>
          </a:xfrm>
          <a:prstGeom prst="rect">
            <a:avLst/>
          </a:prstGeom>
        </p:spPr>
      </p:pic>
    </p:spTree>
    <p:extLst>
      <p:ext uri="{BB962C8B-B14F-4D97-AF65-F5344CB8AC3E}">
        <p14:creationId xmlns:p14="http://schemas.microsoft.com/office/powerpoint/2010/main" val="3755754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ene - an overview | ScienceDirect Topics">
            <a:extLst>
              <a:ext uri="{FF2B5EF4-FFF2-40B4-BE49-F238E27FC236}">
                <a16:creationId xmlns:a16="http://schemas.microsoft.com/office/drawing/2014/main" xmlns="" id="{B77EA053-2FEB-12DC-57BB-9859754F4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6858000" cy="4987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1108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chematic illustration of graphene oxide synthesis by chemical... |  Download Scientific Diagram">
            <a:extLst>
              <a:ext uri="{FF2B5EF4-FFF2-40B4-BE49-F238E27FC236}">
                <a16:creationId xmlns:a16="http://schemas.microsoft.com/office/drawing/2014/main" xmlns="" id="{7B6FDF36-B1CE-AA2A-5D33-D624E6BD4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390650"/>
            <a:ext cx="809625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6110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2/17/2023</a:t>
            </a:fld>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24</a:t>
            </a:fld>
            <a:endParaRPr lang="en-US"/>
          </a:p>
        </p:txBody>
      </p:sp>
      <p:sp>
        <p:nvSpPr>
          <p:cNvPr id="6" name="Rectangle 5"/>
          <p:cNvSpPr/>
          <p:nvPr/>
        </p:nvSpPr>
        <p:spPr>
          <a:xfrm>
            <a:off x="1485900" y="664027"/>
            <a:ext cx="5943600"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IN" b="1" dirty="0">
                <a:latin typeface="Tahoma" panose="020B0604030504040204" pitchFamily="34" charset="0"/>
                <a:ea typeface="Calibri" panose="020F0502020204030204" pitchFamily="34" charset="0"/>
                <a:cs typeface="Times New Roman" panose="02020603050405020304" pitchFamily="18" charset="0"/>
              </a:rPr>
              <a:t>Stage-I: Synthesis of GO (graphene oxide) from graphite powder</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r>
              <a:rPr lang="en-IN" b="1" dirty="0">
                <a:latin typeface="Tahoma" panose="020B0604030504040204" pitchFamily="34" charset="0"/>
                <a:ea typeface="Calibri" panose="020F0502020204030204" pitchFamily="34" charset="0"/>
                <a:cs typeface="Times New Roman" panose="02020603050405020304" pitchFamily="18"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Effect>
                      <a14:brightnessContrast contrast="20000"/>
                    </a14:imgEffect>
                  </a14:imgLayer>
                </a14:imgProps>
              </a:ext>
              <a:ext uri="{28A0092B-C50C-407E-A947-70E740481C1C}">
                <a14:useLocalDpi xmlns:a14="http://schemas.microsoft.com/office/drawing/2010/main" val="0"/>
              </a:ext>
            </a:extLst>
          </a:blip>
          <a:srcRect r="3761" b="7514"/>
          <a:stretch/>
        </p:blipFill>
        <p:spPr bwMode="auto">
          <a:xfrm>
            <a:off x="1485900" y="1127661"/>
            <a:ext cx="6012180" cy="5228689"/>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Tree>
    <p:extLst>
      <p:ext uri="{BB962C8B-B14F-4D97-AF65-F5344CB8AC3E}">
        <p14:creationId xmlns:p14="http://schemas.microsoft.com/office/powerpoint/2010/main" val="985152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2/17/2023</a:t>
            </a:fld>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25</a:t>
            </a:fld>
            <a:endParaRPr lang="en-US"/>
          </a:p>
        </p:txBody>
      </p:sp>
      <p:sp>
        <p:nvSpPr>
          <p:cNvPr id="6" name="Rectangle 5"/>
          <p:cNvSpPr/>
          <p:nvPr/>
        </p:nvSpPr>
        <p:spPr>
          <a:xfrm>
            <a:off x="1657350" y="675878"/>
            <a:ext cx="5657850" cy="7294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lnSpc>
                <a:spcPct val="115000"/>
              </a:lnSpc>
            </a:pPr>
            <a:r>
              <a:rPr lang="en-IN" b="1" dirty="0">
                <a:latin typeface="Tahoma" panose="020B0604030504040204" pitchFamily="34" charset="0"/>
                <a:ea typeface="Calibri" panose="020F0502020204030204" pitchFamily="34" charset="0"/>
                <a:cs typeface="Times New Roman" panose="02020603050405020304" pitchFamily="18" charset="0"/>
              </a:rPr>
              <a:t>Stage-II: Synthesis of Graphene from GO (graphene oxide)</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492" r="2239" b="7620"/>
          <a:stretch/>
        </p:blipFill>
        <p:spPr bwMode="auto">
          <a:xfrm>
            <a:off x="1737360" y="1042326"/>
            <a:ext cx="5943600" cy="540186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Tree>
    <p:extLst>
      <p:ext uri="{BB962C8B-B14F-4D97-AF65-F5344CB8AC3E}">
        <p14:creationId xmlns:p14="http://schemas.microsoft.com/office/powerpoint/2010/main" val="15909887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A3BE5-5443-48FB-A27F-303FBEC07C11}" type="datetime1">
              <a:rPr lang="en-US" smtClean="0"/>
              <a:pPr/>
              <a:t>2/17/2023</a:t>
            </a:fld>
            <a:endParaRPr lang="en-US"/>
          </a:p>
        </p:txBody>
      </p:sp>
      <p:sp>
        <p:nvSpPr>
          <p:cNvPr id="4" name="Slide Number Placeholder 3"/>
          <p:cNvSpPr>
            <a:spLocks noGrp="1"/>
          </p:cNvSpPr>
          <p:nvPr>
            <p:ph type="sldNum" sz="quarter" idx="12"/>
          </p:nvPr>
        </p:nvSpPr>
        <p:spPr/>
        <p:txBody>
          <a:bodyPr/>
          <a:lstStyle/>
          <a:p>
            <a:fld id="{0F84B520-0DEC-4D7A-801E-5051570DE4C6}" type="slidenum">
              <a:rPr lang="en-US" smtClean="0"/>
              <a:pPr/>
              <a:t>26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
        <p:nvSpPr>
          <p:cNvPr id="10" name="TextBox 9"/>
          <p:cNvSpPr txBox="1"/>
          <p:nvPr/>
        </p:nvSpPr>
        <p:spPr>
          <a:xfrm>
            <a:off x="2615024" y="152402"/>
            <a:ext cx="3385863" cy="461665"/>
          </a:xfrm>
          <a:prstGeom prst="rect">
            <a:avLst/>
          </a:prstGeom>
          <a:solidFill>
            <a:srgbClr val="FFFF00"/>
          </a:solidFill>
        </p:spPr>
        <p:txBody>
          <a:bodyPr wrap="none" rtlCol="0">
            <a:spAutoFit/>
          </a:bodyPr>
          <a:lstStyle/>
          <a:p>
            <a:pPr algn="ctr"/>
            <a:r>
              <a:rPr lang="en-US" sz="2400" b="1" i="1" dirty="0" err="1" smtClean="0">
                <a:solidFill>
                  <a:srgbClr val="C00000"/>
                </a:solidFill>
              </a:rPr>
              <a:t>SEM</a:t>
            </a:r>
            <a:r>
              <a:rPr lang="en-US" sz="2400" b="1" i="1" dirty="0" smtClean="0">
                <a:solidFill>
                  <a:srgbClr val="C00000"/>
                </a:solidFill>
              </a:rPr>
              <a:t> images of Graphene</a:t>
            </a:r>
            <a:endParaRPr lang="en-US" sz="2400" b="1" i="1" dirty="0">
              <a:solidFill>
                <a:srgbClr val="C00000"/>
              </a:solidFill>
            </a:endParaRPr>
          </a:p>
        </p:txBody>
      </p:sp>
      <p:pic>
        <p:nvPicPr>
          <p:cNvPr id="13" name="Picture 12"/>
          <p:cNvPicPr>
            <a:picLocks noChangeAspect="1"/>
          </p:cNvPicPr>
          <p:nvPr/>
        </p:nvPicPr>
        <p:blipFill>
          <a:blip r:embed="rId4"/>
          <a:stretch>
            <a:fillRect/>
          </a:stretch>
        </p:blipFill>
        <p:spPr>
          <a:xfrm>
            <a:off x="618137" y="2438400"/>
            <a:ext cx="8193862" cy="3810000"/>
          </a:xfrm>
          <a:prstGeom prst="rect">
            <a:avLst/>
          </a:prstGeom>
        </p:spPr>
      </p:pic>
      <p:sp>
        <p:nvSpPr>
          <p:cNvPr id="14" name="Rectangle 13"/>
          <p:cNvSpPr/>
          <p:nvPr/>
        </p:nvSpPr>
        <p:spPr>
          <a:xfrm>
            <a:off x="2902354" y="958334"/>
            <a:ext cx="3748270" cy="369332"/>
          </a:xfrm>
          <a:prstGeom prst="rect">
            <a:avLst/>
          </a:prstGeom>
        </p:spPr>
        <p:txBody>
          <a:bodyPr wrap="none">
            <a:spAutoFit/>
          </a:bodyPr>
          <a:lstStyle/>
          <a:p>
            <a:r>
              <a:rPr lang="en-IN" dirty="0"/>
              <a:t>https://</a:t>
            </a:r>
            <a:r>
              <a:rPr lang="en-IN" dirty="0" err="1"/>
              <a:t>doi.org</a:t>
            </a:r>
            <a:r>
              <a:rPr lang="en-IN" dirty="0"/>
              <a:t>/10.3390/</a:t>
            </a:r>
            <a:r>
              <a:rPr lang="en-IN" dirty="0" err="1"/>
              <a:t>ma13153271</a:t>
            </a:r>
            <a:endParaRPr lang="en-IN" dirty="0"/>
          </a:p>
        </p:txBody>
      </p:sp>
      <p:pic>
        <p:nvPicPr>
          <p:cNvPr id="15" name="Picture 14"/>
          <p:cNvPicPr>
            <a:picLocks noChangeAspect="1"/>
          </p:cNvPicPr>
          <p:nvPr/>
        </p:nvPicPr>
        <p:blipFill>
          <a:blip r:embed="rId5"/>
          <a:stretch>
            <a:fillRect/>
          </a:stretch>
        </p:blipFill>
        <p:spPr>
          <a:xfrm>
            <a:off x="7202295" y="-19415"/>
            <a:ext cx="1941705" cy="2588940"/>
          </a:xfrm>
          <a:prstGeom prst="rect">
            <a:avLst/>
          </a:prstGeom>
        </p:spPr>
      </p:pic>
    </p:spTree>
    <p:extLst>
      <p:ext uri="{BB962C8B-B14F-4D97-AF65-F5344CB8AC3E}">
        <p14:creationId xmlns:p14="http://schemas.microsoft.com/office/powerpoint/2010/main" val="14099968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4"/>
          <p:cNvPicPr>
            <a:picLocks noChangeAspect="1"/>
          </p:cNvPicPr>
          <p:nvPr/>
        </p:nvPicPr>
        <p:blipFill>
          <a:blip r:embed="rId2">
            <a:extLst>
              <a:ext uri="{28A0092B-C50C-407E-A947-70E740481C1C}">
                <a14:useLocalDpi xmlns:a14="http://schemas.microsoft.com/office/drawing/2010/main" val="0"/>
              </a:ext>
            </a:extLst>
          </a:blip>
          <a:srcRect l="11179" r="14804" b="3700"/>
          <a:stretch>
            <a:fillRect/>
          </a:stretch>
        </p:blipFill>
        <p:spPr bwMode="auto">
          <a:xfrm>
            <a:off x="6511529" y="941388"/>
            <a:ext cx="120015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ight Arrow 26"/>
          <p:cNvSpPr/>
          <p:nvPr/>
        </p:nvSpPr>
        <p:spPr>
          <a:xfrm>
            <a:off x="4535091" y="1754188"/>
            <a:ext cx="2037159" cy="400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pic>
        <p:nvPicPr>
          <p:cNvPr id="54276" name="Picture 20"/>
          <p:cNvPicPr>
            <a:picLocks noChangeAspect="1"/>
          </p:cNvPicPr>
          <p:nvPr/>
        </p:nvPicPr>
        <p:blipFill>
          <a:blip r:embed="rId2">
            <a:extLst>
              <a:ext uri="{28A0092B-C50C-407E-A947-70E740481C1C}">
                <a14:useLocalDpi xmlns:a14="http://schemas.microsoft.com/office/drawing/2010/main" val="0"/>
              </a:ext>
            </a:extLst>
          </a:blip>
          <a:srcRect l="11179" r="14804" b="3700"/>
          <a:stretch>
            <a:fillRect/>
          </a:stretch>
        </p:blipFill>
        <p:spPr bwMode="auto">
          <a:xfrm>
            <a:off x="3334941" y="785813"/>
            <a:ext cx="120015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FAEB10A3-6E04-45CC-BBCD-BF8642F986B1}" type="datetime1">
              <a:rPr lang="en-US" smtClean="0"/>
              <a:pPr>
                <a:defRPr/>
              </a:pPr>
              <a:t>2/17/2023</a:t>
            </a:fld>
            <a:endParaRPr lang="en-US"/>
          </a:p>
        </p:txBody>
      </p:sp>
      <p:sp>
        <p:nvSpPr>
          <p:cNvPr id="3" name="Footer Placeholder 2"/>
          <p:cNvSpPr>
            <a:spLocks noGrp="1"/>
          </p:cNvSpPr>
          <p:nvPr>
            <p:ph type="ftr" sz="quarter" idx="11"/>
          </p:nvPr>
        </p:nvSpPr>
        <p:spPr/>
        <p:txBody>
          <a:bodyPr/>
          <a:lstStyle/>
          <a:p>
            <a:pPr>
              <a:defRPr/>
            </a:pPr>
            <a:r>
              <a:rPr lang="en-US" smtClean="0"/>
              <a:t>Dr. Manjunatha C, Asst. Prof Chemistry, RVCE</a:t>
            </a:r>
            <a:endParaRPr lang="en-US"/>
          </a:p>
        </p:txBody>
      </p:sp>
      <p:sp>
        <p:nvSpPr>
          <p:cNvPr id="5427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ECBA51-99BD-4C14-BF51-8C5500494BF3}" type="slidenum">
              <a:rPr lang="en-US" altLang="en-US" sz="1200">
                <a:solidFill>
                  <a:srgbClr val="898989"/>
                </a:solidFill>
              </a:rPr>
              <a:pPr>
                <a:spcBef>
                  <a:spcPct val="0"/>
                </a:spcBef>
                <a:buFontTx/>
                <a:buNone/>
              </a:pPr>
              <a:t>27</a:t>
            </a:fld>
            <a:endParaRPr lang="en-US" altLang="en-US" sz="1200">
              <a:solidFill>
                <a:srgbClr val="898989"/>
              </a:solidFill>
            </a:endParaRPr>
          </a:p>
        </p:txBody>
      </p:sp>
      <p:pic>
        <p:nvPicPr>
          <p:cNvPr id="5" name="Picture 4"/>
          <p:cNvPicPr>
            <a:picLocks noChangeAspect="1"/>
          </p:cNvPicPr>
          <p:nvPr/>
        </p:nvPicPr>
        <p:blipFill rotWithShape="1">
          <a:blip r:embed="rId3">
            <a:duotone>
              <a:prstClr val="black"/>
              <a:schemeClr val="accent5">
                <a:tint val="45000"/>
                <a:satMod val="400000"/>
              </a:schemeClr>
            </a:duotone>
          </a:blip>
          <a:srcRect l="9243" t="3468" r="35444" b="87483"/>
          <a:stretch/>
        </p:blipFill>
        <p:spPr>
          <a:xfrm>
            <a:off x="3200400" y="43865"/>
            <a:ext cx="2857500" cy="467896"/>
          </a:xfrm>
          <a:prstGeom prst="rect">
            <a:avLst/>
          </a:prstGeom>
        </p:spPr>
      </p:pic>
      <p:pic>
        <p:nvPicPr>
          <p:cNvPr id="5428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7860" y="1754188"/>
            <a:ext cx="45124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306116" y="3665540"/>
            <a:ext cx="6457950" cy="3046988"/>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buClr>
                <a:srgbClr val="FF0000"/>
              </a:buClr>
              <a:buFont typeface="Wingdings" panose="05000000000000000000" pitchFamily="2" charset="2"/>
              <a:buChar char="v"/>
              <a:defRPr/>
            </a:pPr>
            <a:r>
              <a:rPr lang="en-US" altLang="en-US" sz="2400" dirty="0">
                <a:solidFill>
                  <a:srgbClr val="002060"/>
                </a:solidFill>
                <a:latin typeface="Tahoma" panose="020B0604030504040204" pitchFamily="34" charset="0"/>
                <a:cs typeface="Tahoma" panose="020B0604030504040204" pitchFamily="34" charset="0"/>
              </a:rPr>
              <a:t>After the polymerization reaction, the resultant mixture is  filtered and washed successively using </a:t>
            </a:r>
            <a:r>
              <a:rPr lang="en-US" altLang="en-US" sz="2400" dirty="0" err="1">
                <a:solidFill>
                  <a:srgbClr val="002060"/>
                </a:solidFill>
                <a:latin typeface="Tahoma" panose="020B0604030504040204" pitchFamily="34" charset="0"/>
                <a:cs typeface="Tahoma" panose="020B0604030504040204" pitchFamily="34" charset="0"/>
              </a:rPr>
              <a:t>1.0M</a:t>
            </a:r>
            <a:r>
              <a:rPr lang="en-US" altLang="en-US" sz="2400" dirty="0">
                <a:solidFill>
                  <a:srgbClr val="002060"/>
                </a:solidFill>
                <a:latin typeface="Tahoma" panose="020B0604030504040204" pitchFamily="34" charset="0"/>
                <a:cs typeface="Tahoma" panose="020B0604030504040204" pitchFamily="34" charset="0"/>
              </a:rPr>
              <a:t> </a:t>
            </a:r>
            <a:r>
              <a:rPr lang="en-US" altLang="en-US" sz="2400" dirty="0" err="1">
                <a:solidFill>
                  <a:srgbClr val="002060"/>
                </a:solidFill>
                <a:latin typeface="Tahoma" panose="020B0604030504040204" pitchFamily="34" charset="0"/>
                <a:cs typeface="Tahoma" panose="020B0604030504040204" pitchFamily="34" charset="0"/>
              </a:rPr>
              <a:t>HCl</a:t>
            </a:r>
            <a:r>
              <a:rPr lang="en-US" altLang="en-US" sz="2400" dirty="0">
                <a:solidFill>
                  <a:srgbClr val="002060"/>
                </a:solidFill>
                <a:latin typeface="Tahoma" panose="020B0604030504040204" pitchFamily="34" charset="0"/>
                <a:cs typeface="Tahoma" panose="020B0604030504040204" pitchFamily="34" charset="0"/>
              </a:rPr>
              <a:t> followed by double distilled water, several times until the washings become colorless. </a:t>
            </a:r>
          </a:p>
          <a:p>
            <a:pPr algn="just">
              <a:defRPr/>
            </a:pPr>
            <a:endParaRPr lang="en-US" altLang="en-US" sz="2400" dirty="0">
              <a:solidFill>
                <a:srgbClr val="000000"/>
              </a:solidFill>
              <a:latin typeface="Tahoma" panose="020B0604030504040204" pitchFamily="34" charset="0"/>
              <a:cs typeface="Tahoma" panose="020B0604030504040204" pitchFamily="34" charset="0"/>
            </a:endParaRPr>
          </a:p>
          <a:p>
            <a:pPr algn="just">
              <a:buClr>
                <a:srgbClr val="FF0000"/>
              </a:buClr>
              <a:buFont typeface="Wingdings" panose="05000000000000000000" pitchFamily="2" charset="2"/>
              <a:buChar char="v"/>
              <a:defRPr/>
            </a:pPr>
            <a:r>
              <a:rPr lang="en-US" altLang="en-US" sz="2400" dirty="0">
                <a:solidFill>
                  <a:srgbClr val="002060"/>
                </a:solidFill>
                <a:latin typeface="Tahoma" panose="020B0604030504040204" pitchFamily="34" charset="0"/>
                <a:cs typeface="Tahoma" panose="020B0604030504040204" pitchFamily="34" charset="0"/>
              </a:rPr>
              <a:t>Finally the residue was washed with acetone and dried at 60 ℃. </a:t>
            </a:r>
            <a:endParaRPr lang="en-IN" altLang="en-US" sz="2400" dirty="0">
              <a:solidFill>
                <a:srgbClr val="002060"/>
              </a:solidFill>
              <a:latin typeface="Tahoma" panose="020B0604030504040204" pitchFamily="34" charset="0"/>
              <a:cs typeface="Tahoma" panose="020B0604030504040204" pitchFamily="34" charset="0"/>
            </a:endParaRPr>
          </a:p>
        </p:txBody>
      </p:sp>
      <p:sp>
        <p:nvSpPr>
          <p:cNvPr id="11" name="Rectangle 10"/>
          <p:cNvSpPr/>
          <p:nvPr/>
        </p:nvSpPr>
        <p:spPr>
          <a:xfrm>
            <a:off x="3537700" y="2860721"/>
            <a:ext cx="2807500"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defRPr/>
            </a:pPr>
            <a:r>
              <a:rPr lang="en-US"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Aniline (2ml) dissolved in </a:t>
            </a:r>
          </a:p>
          <a:p>
            <a:pPr algn="ctr">
              <a:defRPr/>
            </a:pPr>
            <a:r>
              <a:rPr lang="en-US"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50ml of 1.0M HCl </a:t>
            </a:r>
            <a:endParaRPr lang="en-IN"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4284" name="Picture 17"/>
          <p:cNvPicPr>
            <a:picLocks noChangeAspect="1"/>
          </p:cNvPicPr>
          <p:nvPr/>
        </p:nvPicPr>
        <p:blipFill>
          <a:blip r:embed="rId2">
            <a:extLst>
              <a:ext uri="{28A0092B-C50C-407E-A947-70E740481C1C}">
                <a14:useLocalDpi xmlns:a14="http://schemas.microsoft.com/office/drawing/2010/main" val="0"/>
              </a:ext>
            </a:extLst>
          </a:blip>
          <a:srcRect l="11179" r="14804" b="3700"/>
          <a:stretch>
            <a:fillRect/>
          </a:stretch>
        </p:blipFill>
        <p:spPr bwMode="auto">
          <a:xfrm>
            <a:off x="1485900" y="806450"/>
            <a:ext cx="120015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921901" y="2881313"/>
            <a:ext cx="2334102"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defRPr/>
            </a:pPr>
            <a:r>
              <a:rPr lang="en-US" dirty="0">
                <a:solidFill>
                  <a:srgbClr val="0070C0"/>
                </a:solidFill>
                <a:latin typeface="Tahoma" panose="020B0604030504040204" pitchFamily="34" charset="0"/>
                <a:ea typeface="Tahoma" panose="020B0604030504040204" pitchFamily="34" charset="0"/>
                <a:cs typeface="Tahoma" panose="020B0604030504040204" pitchFamily="34" charset="0"/>
              </a:rPr>
              <a:t>APS (5g) dissolved in</a:t>
            </a:r>
          </a:p>
          <a:p>
            <a:pPr algn="ctr">
              <a:defRPr/>
            </a:pPr>
            <a:r>
              <a:rPr lang="en-US" dirty="0">
                <a:solidFill>
                  <a:srgbClr val="0070C0"/>
                </a:solidFill>
                <a:latin typeface="Tahoma" panose="020B0604030504040204" pitchFamily="34" charset="0"/>
                <a:ea typeface="Tahoma" panose="020B0604030504040204" pitchFamily="34" charset="0"/>
                <a:cs typeface="Tahoma" panose="020B0604030504040204" pitchFamily="34" charset="0"/>
              </a:rPr>
              <a:t> 50 ml of 1.0M HCl </a:t>
            </a:r>
            <a:endParaRPr lang="en-IN"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54286" name="Picture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7117" y="2095500"/>
            <a:ext cx="85844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2713435" y="962025"/>
            <a:ext cx="824265" cy="58477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defRPr/>
            </a:pPr>
            <a:r>
              <a:rPr lang="en-US" sz="1600" b="1" dirty="0">
                <a:solidFill>
                  <a:srgbClr val="000000"/>
                </a:solidFill>
                <a:latin typeface="Times New Roman" panose="02020603050405020304" pitchFamily="18" charset="0"/>
              </a:rPr>
              <a:t>250 ml </a:t>
            </a:r>
          </a:p>
          <a:p>
            <a:pPr>
              <a:defRPr/>
            </a:pPr>
            <a:r>
              <a:rPr lang="en-US" sz="1600" b="1" dirty="0">
                <a:solidFill>
                  <a:srgbClr val="000000"/>
                </a:solidFill>
                <a:latin typeface="Times New Roman" panose="02020603050405020304" pitchFamily="18" charset="0"/>
              </a:rPr>
              <a:t>beaker</a:t>
            </a:r>
            <a:endParaRPr lang="en-IN" sz="1600" b="1" dirty="0"/>
          </a:p>
        </p:txBody>
      </p:sp>
      <p:sp>
        <p:nvSpPr>
          <p:cNvPr id="24" name="Rectangle 23"/>
          <p:cNvSpPr/>
          <p:nvPr/>
        </p:nvSpPr>
        <p:spPr>
          <a:xfrm>
            <a:off x="4535091" y="846723"/>
            <a:ext cx="2037159" cy="1938992"/>
          </a:xfrm>
          <a:prstGeom prst="rect">
            <a:avLst/>
          </a:prstGeom>
          <a:solidFill>
            <a:schemeClr val="lt1">
              <a:alpha val="65000"/>
            </a:schemeClr>
          </a:solidFill>
        </p:spPr>
        <p:style>
          <a:lnRef idx="2">
            <a:schemeClr val="accent2"/>
          </a:lnRef>
          <a:fillRef idx="1">
            <a:schemeClr val="lt1"/>
          </a:fillRef>
          <a:effectRef idx="0">
            <a:schemeClr val="accent2"/>
          </a:effectRef>
          <a:fontRef idx="minor">
            <a:schemeClr val="dk1"/>
          </a:fontRef>
        </p:style>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2000" dirty="0">
                <a:solidFill>
                  <a:srgbClr val="000000"/>
                </a:solidFill>
                <a:latin typeface="Tahoma" panose="020B0604030504040204" pitchFamily="34" charset="0"/>
                <a:cs typeface="Tahoma" panose="020B0604030504040204" pitchFamily="34" charset="0"/>
              </a:rPr>
              <a:t>APS (oxidant) solution is </a:t>
            </a:r>
          </a:p>
          <a:p>
            <a:pPr algn="ctr">
              <a:defRPr/>
            </a:pPr>
            <a:r>
              <a:rPr lang="en-US" altLang="en-US" sz="2000" dirty="0">
                <a:solidFill>
                  <a:srgbClr val="000000"/>
                </a:solidFill>
                <a:latin typeface="Tahoma" panose="020B0604030504040204" pitchFamily="34" charset="0"/>
                <a:cs typeface="Tahoma" panose="020B0604030504040204" pitchFamily="34" charset="0"/>
              </a:rPr>
              <a:t>added to aniline </a:t>
            </a:r>
          </a:p>
          <a:p>
            <a:pPr algn="ctr">
              <a:defRPr/>
            </a:pPr>
            <a:r>
              <a:rPr lang="en-US" altLang="en-US" sz="2000" dirty="0">
                <a:solidFill>
                  <a:srgbClr val="000000"/>
                </a:solidFill>
                <a:latin typeface="Tahoma" panose="020B0604030504040204" pitchFamily="34" charset="0"/>
                <a:cs typeface="Tahoma" panose="020B0604030504040204" pitchFamily="34" charset="0"/>
              </a:rPr>
              <a:t>solution with </a:t>
            </a:r>
          </a:p>
          <a:p>
            <a:pPr algn="ctr">
              <a:defRPr/>
            </a:pPr>
            <a:r>
              <a:rPr lang="en-US" altLang="en-US" sz="2000" dirty="0">
                <a:solidFill>
                  <a:srgbClr val="000000"/>
                </a:solidFill>
                <a:latin typeface="Tahoma" panose="020B0604030504040204" pitchFamily="34" charset="0"/>
                <a:cs typeface="Tahoma" panose="020B0604030504040204" pitchFamily="34" charset="0"/>
              </a:rPr>
              <a:t>vigorous stirring</a:t>
            </a:r>
          </a:p>
          <a:p>
            <a:pPr algn="ctr">
              <a:defRPr/>
            </a:pPr>
            <a:r>
              <a:rPr lang="en-US" altLang="en-US" sz="2000" dirty="0">
                <a:solidFill>
                  <a:srgbClr val="000000"/>
                </a:solidFill>
                <a:latin typeface="Tahoma" panose="020B0604030504040204" pitchFamily="34" charset="0"/>
                <a:cs typeface="Tahoma" panose="020B0604030504040204" pitchFamily="34" charset="0"/>
              </a:rPr>
              <a:t> at  ~0 ℃. </a:t>
            </a:r>
          </a:p>
        </p:txBody>
      </p:sp>
      <p:sp>
        <p:nvSpPr>
          <p:cNvPr id="26" name="Curved Down Arrow 25"/>
          <p:cNvSpPr/>
          <p:nvPr/>
        </p:nvSpPr>
        <p:spPr>
          <a:xfrm>
            <a:off x="2000251" y="773113"/>
            <a:ext cx="2021681" cy="1111250"/>
          </a:xfrm>
          <a:prstGeom prst="curved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solidFill>
                <a:schemeClr val="tx1"/>
              </a:solidFill>
            </a:endParaRPr>
          </a:p>
        </p:txBody>
      </p:sp>
      <p:sp>
        <p:nvSpPr>
          <p:cNvPr id="28" name="Plus 27"/>
          <p:cNvSpPr/>
          <p:nvPr/>
        </p:nvSpPr>
        <p:spPr>
          <a:xfrm>
            <a:off x="2832497" y="1792288"/>
            <a:ext cx="414338" cy="500062"/>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pic>
        <p:nvPicPr>
          <p:cNvPr id="54291" name="Picture 28"/>
          <p:cNvPicPr>
            <a:picLocks noChangeAspect="1"/>
          </p:cNvPicPr>
          <p:nvPr/>
        </p:nvPicPr>
        <p:blipFill>
          <a:blip r:embed="rId6">
            <a:extLst>
              <a:ext uri="{28A0092B-C50C-407E-A947-70E740481C1C}">
                <a14:useLocalDpi xmlns:a14="http://schemas.microsoft.com/office/drawing/2010/main" val="0"/>
              </a:ext>
            </a:extLst>
          </a:blip>
          <a:srcRect l="10001" t="18317" r="14799" b="13036"/>
          <a:stretch>
            <a:fillRect/>
          </a:stretch>
        </p:blipFill>
        <p:spPr bwMode="auto">
          <a:xfrm>
            <a:off x="6721078" y="1525588"/>
            <a:ext cx="841772"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a:xfrm>
            <a:off x="6412437" y="2892425"/>
            <a:ext cx="1459054"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defRPr/>
            </a:pPr>
            <a:r>
              <a:rPr lang="en-US" b="1" dirty="0">
                <a:solidFill>
                  <a:srgbClr val="00B050"/>
                </a:solidFill>
                <a:latin typeface="Tahoma" panose="020B0604030504040204" pitchFamily="34" charset="0"/>
                <a:ea typeface="Tahoma" panose="020B0604030504040204" pitchFamily="34" charset="0"/>
                <a:cs typeface="Tahoma" panose="020B0604030504040204" pitchFamily="34" charset="0"/>
              </a:rPr>
              <a:t>Polyaniline</a:t>
            </a:r>
          </a:p>
          <a:p>
            <a:pPr algn="ctr">
              <a:defRPr/>
            </a:pPr>
            <a:r>
              <a:rPr lang="en-US" b="1" dirty="0">
                <a:solidFill>
                  <a:srgbClr val="00B050"/>
                </a:solidFill>
                <a:latin typeface="Tahoma" panose="020B0604030504040204" pitchFamily="34" charset="0"/>
                <a:ea typeface="Tahoma" panose="020B0604030504040204" pitchFamily="34" charset="0"/>
                <a:cs typeface="Tahoma" panose="020B0604030504040204" pitchFamily="34" charset="0"/>
              </a:rPr>
              <a:t> powder</a:t>
            </a:r>
            <a:endParaRPr lang="en-IN" b="1" dirty="0">
              <a:solidFill>
                <a:srgbClr val="00B050"/>
              </a:solidFill>
              <a:latin typeface="Tahoma" panose="020B0604030504040204" pitchFamily="34" charset="0"/>
              <a:ea typeface="Tahoma" panose="020B0604030504040204" pitchFamily="34" charset="0"/>
              <a:cs typeface="Tahoma" panose="020B0604030504040204" pitchFamily="34" charset="0"/>
            </a:endParaRPr>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Tree>
    <p:extLst>
      <p:ext uri="{BB962C8B-B14F-4D97-AF65-F5344CB8AC3E}">
        <p14:creationId xmlns:p14="http://schemas.microsoft.com/office/powerpoint/2010/main" val="31623951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Image result for polyaniline synthesis"/>
          <p:cNvPicPr>
            <a:picLocks noChangeAspect="1" noChangeArrowheads="1"/>
          </p:cNvPicPr>
          <p:nvPr/>
        </p:nvPicPr>
        <p:blipFill>
          <a:blip r:embed="rId2">
            <a:extLst>
              <a:ext uri="{28A0092B-C50C-407E-A947-70E740481C1C}">
                <a14:useLocalDpi xmlns:a14="http://schemas.microsoft.com/office/drawing/2010/main" val="0"/>
              </a:ext>
            </a:extLst>
          </a:blip>
          <a:srcRect l="14807" t="52911" r="3648" b="12473"/>
          <a:stretch>
            <a:fillRect/>
          </a:stretch>
        </p:blipFill>
        <p:spPr bwMode="auto">
          <a:xfrm>
            <a:off x="2286000" y="4076700"/>
            <a:ext cx="5429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FAEB10A3-6E04-45CC-BBCD-BF8642F986B1}" type="datetime1">
              <a:rPr lang="en-US" smtClean="0"/>
              <a:pPr>
                <a:defRPr/>
              </a:pPr>
              <a:t>2/17/2023</a:t>
            </a:fld>
            <a:endParaRPr lang="en-US"/>
          </a:p>
        </p:txBody>
      </p:sp>
      <p:sp>
        <p:nvSpPr>
          <p:cNvPr id="3" name="Footer Placeholder 2"/>
          <p:cNvSpPr>
            <a:spLocks noGrp="1"/>
          </p:cNvSpPr>
          <p:nvPr>
            <p:ph type="ftr" sz="quarter" idx="11"/>
          </p:nvPr>
        </p:nvSpPr>
        <p:spPr/>
        <p:txBody>
          <a:bodyPr/>
          <a:lstStyle/>
          <a:p>
            <a:pPr>
              <a:defRPr/>
            </a:pPr>
            <a:r>
              <a:rPr lang="en-US" dirty="0" smtClean="0"/>
              <a:t>Dr. Manjunatha C, Asst. Prof Chemistry, RVCE</a:t>
            </a:r>
            <a:endParaRPr lang="en-US" dirty="0"/>
          </a:p>
        </p:txBody>
      </p:sp>
      <p:sp>
        <p:nvSpPr>
          <p:cNvPr id="5530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FE26E7B-E40C-4DC1-A31A-5E9005A60DF8}" type="slidenum">
              <a:rPr lang="en-US" altLang="en-US" sz="1200">
                <a:solidFill>
                  <a:srgbClr val="898989"/>
                </a:solidFill>
              </a:rPr>
              <a:pPr>
                <a:spcBef>
                  <a:spcPct val="0"/>
                </a:spcBef>
                <a:buFontTx/>
                <a:buNone/>
              </a:pPr>
              <a:t>28</a:t>
            </a:fld>
            <a:endParaRPr lang="en-US" altLang="en-US" sz="1200">
              <a:solidFill>
                <a:srgbClr val="898989"/>
              </a:solidFill>
            </a:endParaRPr>
          </a:p>
        </p:txBody>
      </p:sp>
      <p:pic>
        <p:nvPicPr>
          <p:cNvPr id="5530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601665"/>
            <a:ext cx="394335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5684045" y="5184777"/>
            <a:ext cx="1093569" cy="461665"/>
          </a:xfrm>
          <a:prstGeom prst="rect">
            <a:avLst/>
          </a:prstGeom>
          <a:solidFill>
            <a:srgbClr val="FFFF00"/>
          </a:solidFill>
          <a:ln/>
        </p:spPr>
        <p:style>
          <a:lnRef idx="2">
            <a:schemeClr val="accent2"/>
          </a:lnRef>
          <a:fillRef idx="1">
            <a:schemeClr val="lt1"/>
          </a:fillRef>
          <a:effectRef idx="0">
            <a:schemeClr val="accent2"/>
          </a:effectRef>
          <a:fontRef idx="minor">
            <a:schemeClr val="dk1"/>
          </a:fontRef>
        </p:style>
        <p:txBody>
          <a:bodyPr wrap="none">
            <a:spAutoFit/>
          </a:bodyPr>
          <a:lstStyle/>
          <a:p>
            <a:pPr eaLnBrk="1" hangingPunct="1">
              <a:defRPr/>
            </a:pPr>
            <a:r>
              <a:rPr lang="en-US" sz="2400" dirty="0">
                <a:solidFill>
                  <a:srgbClr val="0000FF"/>
                </a:solidFill>
                <a:latin typeface="Doppio One" panose="02010603030000020804" pitchFamily="2" charset="0"/>
              </a:rPr>
              <a:t>Benzenoid</a:t>
            </a:r>
          </a:p>
        </p:txBody>
      </p:sp>
      <p:sp>
        <p:nvSpPr>
          <p:cNvPr id="18" name="TextBox 17"/>
          <p:cNvSpPr txBox="1"/>
          <p:nvPr/>
        </p:nvSpPr>
        <p:spPr>
          <a:xfrm>
            <a:off x="3608785" y="5208588"/>
            <a:ext cx="1087157" cy="461665"/>
          </a:xfrm>
          <a:prstGeom prst="rect">
            <a:avLst/>
          </a:prstGeom>
          <a:solidFill>
            <a:srgbClr val="FFFF00"/>
          </a:solidFill>
          <a:ln/>
        </p:spPr>
        <p:style>
          <a:lnRef idx="2">
            <a:schemeClr val="accent2"/>
          </a:lnRef>
          <a:fillRef idx="1">
            <a:schemeClr val="lt1"/>
          </a:fillRef>
          <a:effectRef idx="0">
            <a:schemeClr val="accent2"/>
          </a:effectRef>
          <a:fontRef idx="minor">
            <a:schemeClr val="dk1"/>
          </a:fontRef>
        </p:style>
        <p:txBody>
          <a:bodyPr wrap="none">
            <a:spAutoFit/>
          </a:bodyPr>
          <a:lstStyle/>
          <a:p>
            <a:pPr eaLnBrk="1" hangingPunct="1">
              <a:defRPr/>
            </a:pPr>
            <a:r>
              <a:rPr lang="en-US" sz="2400" dirty="0">
                <a:solidFill>
                  <a:srgbClr val="0000FF"/>
                </a:solidFill>
                <a:latin typeface="Doppio One" panose="02010603030000020804" pitchFamily="2" charset="0"/>
              </a:rPr>
              <a:t>Quininoid</a:t>
            </a:r>
          </a:p>
        </p:txBody>
      </p:sp>
      <p:cxnSp>
        <p:nvCxnSpPr>
          <p:cNvPr id="20" name="Straight Arrow Connector 19"/>
          <p:cNvCxnSpPr/>
          <p:nvPr/>
        </p:nvCxnSpPr>
        <p:spPr>
          <a:xfrm>
            <a:off x="5543550" y="2971800"/>
            <a:ext cx="0" cy="1049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306" name="Picture 2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9036" y="3038477"/>
            <a:ext cx="113466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7" name="Rectangle 21"/>
          <p:cNvSpPr>
            <a:spLocks noChangeArrowheads="1"/>
          </p:cNvSpPr>
          <p:nvPr/>
        </p:nvSpPr>
        <p:spPr bwMode="auto">
          <a:xfrm>
            <a:off x="4444605" y="3024188"/>
            <a:ext cx="12779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solidFill>
                  <a:srgbClr val="000000"/>
                </a:solidFill>
                <a:latin typeface="Times New Roman" panose="02020603050405020304" pitchFamily="18" charset="0"/>
              </a:rPr>
              <a:t> Stirring </a:t>
            </a:r>
          </a:p>
          <a:p>
            <a:pPr>
              <a:spcBef>
                <a:spcPct val="0"/>
              </a:spcBef>
              <a:buFontTx/>
              <a:buNone/>
            </a:pPr>
            <a:r>
              <a:rPr lang="en-US" altLang="en-US" sz="2400">
                <a:solidFill>
                  <a:srgbClr val="000000"/>
                </a:solidFill>
                <a:latin typeface="Times New Roman" panose="02020603050405020304" pitchFamily="18" charset="0"/>
              </a:rPr>
              <a:t>at  ~0 </a:t>
            </a:r>
            <a:r>
              <a:rPr lang="en-US" altLang="en-US" sz="2400">
                <a:solidFill>
                  <a:srgbClr val="000000"/>
                </a:solidFill>
                <a:latin typeface="Times New Roman" panose="02020603050405020304" pitchFamily="18" charset="0"/>
                <a:cs typeface="Times New Roman" panose="02020603050405020304" pitchFamily="18" charset="0"/>
              </a:rPr>
              <a:t>℃</a:t>
            </a:r>
            <a:endParaRPr lang="en-IN" altLang="en-US" sz="2400">
              <a:latin typeface="Arial" panose="020B0604020202020204" pitchFamily="34" charset="0"/>
            </a:endParaRPr>
          </a:p>
        </p:txBody>
      </p:sp>
      <p:sp>
        <p:nvSpPr>
          <p:cNvPr id="55308" name="Rectangle 22"/>
          <p:cNvSpPr>
            <a:spLocks noChangeArrowheads="1"/>
          </p:cNvSpPr>
          <p:nvPr/>
        </p:nvSpPr>
        <p:spPr bwMode="auto">
          <a:xfrm>
            <a:off x="5684044" y="3462340"/>
            <a:ext cx="11753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solidFill>
                  <a:srgbClr val="000000"/>
                </a:solidFill>
                <a:latin typeface="Times New Roman" panose="02020603050405020304" pitchFamily="18" charset="0"/>
              </a:rPr>
              <a:t>Oxidant</a:t>
            </a:r>
            <a:endParaRPr lang="en-IN" altLang="en-US" sz="2400">
              <a:latin typeface="Arial" panose="020B0604020202020204" pitchFamily="34" charset="0"/>
            </a:endParaRPr>
          </a:p>
        </p:txBody>
      </p:sp>
      <p:sp>
        <p:nvSpPr>
          <p:cNvPr id="55309" name="Rectangle 23"/>
          <p:cNvSpPr>
            <a:spLocks noChangeArrowheads="1"/>
          </p:cNvSpPr>
          <p:nvPr/>
        </p:nvSpPr>
        <p:spPr bwMode="auto">
          <a:xfrm>
            <a:off x="3361136" y="1919288"/>
            <a:ext cx="1766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000">
                <a:latin typeface="Arial" panose="020B0604020202020204" pitchFamily="34" charset="0"/>
              </a:rPr>
              <a:t>HCl - Catalyst</a:t>
            </a:r>
          </a:p>
        </p:txBody>
      </p:sp>
      <p:sp>
        <p:nvSpPr>
          <p:cNvPr id="25" name="TextBox 24"/>
          <p:cNvSpPr txBox="1"/>
          <p:nvPr/>
        </p:nvSpPr>
        <p:spPr>
          <a:xfrm>
            <a:off x="2684860" y="26988"/>
            <a:ext cx="4690708" cy="461665"/>
          </a:xfrm>
          <a:prstGeom prst="rect">
            <a:avLst/>
          </a:prstGeom>
          <a:ln/>
        </p:spPr>
        <p:style>
          <a:lnRef idx="1">
            <a:schemeClr val="accent5"/>
          </a:lnRef>
          <a:fillRef idx="2">
            <a:schemeClr val="accent5"/>
          </a:fillRef>
          <a:effectRef idx="1">
            <a:schemeClr val="accent5"/>
          </a:effectRef>
          <a:fontRef idx="minor">
            <a:schemeClr val="dk1"/>
          </a:fontRef>
        </p:style>
        <p:txBody>
          <a:bodyPr wrap="none">
            <a:spAutoFit/>
          </a:bodyPr>
          <a:lstStyle/>
          <a:p>
            <a:pPr eaLnBrk="1" hangingPunct="1">
              <a:defRPr/>
            </a:pPr>
            <a:r>
              <a:rPr lang="en-US" sz="2400" b="1" i="1" dirty="0">
                <a:solidFill>
                  <a:schemeClr val="accent6">
                    <a:lumMod val="50000"/>
                  </a:schemeClr>
                </a:solidFill>
              </a:rPr>
              <a:t>Polyaniline polymerization reaction</a:t>
            </a:r>
          </a:p>
        </p:txBody>
      </p:sp>
      <p:sp>
        <p:nvSpPr>
          <p:cNvPr id="26" name="Rectangle 25"/>
          <p:cNvSpPr/>
          <p:nvPr/>
        </p:nvSpPr>
        <p:spPr>
          <a:xfrm>
            <a:off x="1303735" y="2947988"/>
            <a:ext cx="2886075" cy="707886"/>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lgn="just">
              <a:defRPr/>
            </a:pPr>
            <a:r>
              <a:rPr lang="en-US" sz="2000" dirty="0">
                <a:solidFill>
                  <a:srgbClr val="0000FF"/>
                </a:solidFill>
                <a:latin typeface="Doppio One" panose="02010603030000020804" pitchFamily="2" charset="0"/>
                <a:ea typeface="Tahoma" panose="020B0604030504040204" pitchFamily="34" charset="0"/>
                <a:cs typeface="Tahoma" panose="020B0604030504040204" pitchFamily="34" charset="0"/>
              </a:rPr>
              <a:t>Polyaniline is synthesized by oxidative polymerization of aniline </a:t>
            </a:r>
            <a:endParaRPr lang="en-IN" sz="2000" dirty="0">
              <a:solidFill>
                <a:srgbClr val="0000FF"/>
              </a:solidFill>
              <a:latin typeface="Doppio One" panose="02010603030000020804" pitchFamily="2" charset="0"/>
              <a:ea typeface="Tahoma" panose="020B0604030504040204" pitchFamily="34" charset="0"/>
              <a:cs typeface="Tahoma" panose="020B0604030504040204" pitchFamily="34" charset="0"/>
            </a:endParaRP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Tree>
    <p:extLst>
      <p:ext uri="{BB962C8B-B14F-4D97-AF65-F5344CB8AC3E}">
        <p14:creationId xmlns:p14="http://schemas.microsoft.com/office/powerpoint/2010/main" val="14780309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83A3881E-E372-4608-B801-3CB1D11AA643}" type="datetime1">
              <a:rPr lang="en-US" smtClean="0"/>
              <a:pPr>
                <a:defRPr/>
              </a:pPr>
              <a:t>2/17/2023</a:t>
            </a:fld>
            <a:endParaRPr lang="en-US"/>
          </a:p>
        </p:txBody>
      </p:sp>
      <p:sp>
        <p:nvSpPr>
          <p:cNvPr id="3" name="Footer Placeholder 2"/>
          <p:cNvSpPr>
            <a:spLocks noGrp="1"/>
          </p:cNvSpPr>
          <p:nvPr>
            <p:ph type="ftr" sz="quarter" idx="11"/>
          </p:nvPr>
        </p:nvSpPr>
        <p:spPr/>
        <p:txBody>
          <a:bodyPr/>
          <a:lstStyle/>
          <a:p>
            <a:pPr>
              <a:defRPr/>
            </a:pPr>
            <a:r>
              <a:rPr lang="en-US" smtClean="0"/>
              <a:t>Dr. Manjunatha C, Asst. Prof Chemistry, RVCE</a:t>
            </a:r>
            <a:endParaRPr lang="en-US"/>
          </a:p>
        </p:txBody>
      </p:sp>
      <p:sp>
        <p:nvSpPr>
          <p:cNvPr id="5837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27CE417-A897-4B78-B292-456FC7A45092}" type="slidenum">
              <a:rPr lang="en-US" altLang="en-US" sz="1200">
                <a:solidFill>
                  <a:srgbClr val="898989"/>
                </a:solidFill>
              </a:rPr>
              <a:pPr>
                <a:spcBef>
                  <a:spcPct val="0"/>
                </a:spcBef>
                <a:buFontTx/>
                <a:buNone/>
              </a:pPr>
              <a:t>29</a:t>
            </a:fld>
            <a:endParaRPr lang="en-US" altLang="en-US" sz="1200">
              <a:solidFill>
                <a:srgbClr val="898989"/>
              </a:solidFill>
            </a:endParaRPr>
          </a:p>
        </p:txBody>
      </p:sp>
      <p:pic>
        <p:nvPicPr>
          <p:cNvPr id="58373" name="Picture 2" descr="Image result for pernigraniline"/>
          <p:cNvPicPr>
            <a:picLocks noChangeAspect="1" noChangeArrowheads="1"/>
          </p:cNvPicPr>
          <p:nvPr/>
        </p:nvPicPr>
        <p:blipFill>
          <a:blip r:embed="rId2">
            <a:extLst>
              <a:ext uri="{28A0092B-C50C-407E-A947-70E740481C1C}">
                <a14:useLocalDpi xmlns:a14="http://schemas.microsoft.com/office/drawing/2010/main" val="0"/>
              </a:ext>
            </a:extLst>
          </a:blip>
          <a:srcRect t="14999"/>
          <a:stretch>
            <a:fillRect/>
          </a:stretch>
        </p:blipFill>
        <p:spPr bwMode="auto">
          <a:xfrm>
            <a:off x="1428750" y="914400"/>
            <a:ext cx="6096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TextBox 3"/>
          <p:cNvSpPr txBox="1">
            <a:spLocks noChangeArrowheads="1"/>
          </p:cNvSpPr>
          <p:nvPr/>
        </p:nvSpPr>
        <p:spPr bwMode="auto">
          <a:xfrm>
            <a:off x="1576389" y="1508127"/>
            <a:ext cx="689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400">
                <a:latin typeface="Arial" panose="020B0604020202020204" pitchFamily="34" charset="0"/>
                <a:ea typeface="Tahoma" panose="020B0604030504040204" pitchFamily="34" charset="0"/>
                <a:cs typeface="Arial" panose="020B0604020202020204" pitchFamily="34" charset="0"/>
              </a:rPr>
              <a:t>x=0</a:t>
            </a:r>
          </a:p>
        </p:txBody>
      </p:sp>
      <p:sp>
        <p:nvSpPr>
          <p:cNvPr id="58379" name="TextBox 11"/>
          <p:cNvSpPr txBox="1">
            <a:spLocks noChangeArrowheads="1"/>
          </p:cNvSpPr>
          <p:nvPr/>
        </p:nvSpPr>
        <p:spPr bwMode="auto">
          <a:xfrm>
            <a:off x="1576389" y="5041902"/>
            <a:ext cx="689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400">
                <a:latin typeface="Arial" panose="020B0604020202020204" pitchFamily="34" charset="0"/>
                <a:ea typeface="Tahoma" panose="020B0604030504040204" pitchFamily="34" charset="0"/>
                <a:cs typeface="Arial" panose="020B0604020202020204" pitchFamily="34" charset="0"/>
              </a:rPr>
              <a:t>x=1</a:t>
            </a:r>
          </a:p>
        </p:txBody>
      </p:sp>
      <p:sp>
        <p:nvSpPr>
          <p:cNvPr id="58380" name="TextBox 12"/>
          <p:cNvSpPr txBox="1">
            <a:spLocks noChangeArrowheads="1"/>
          </p:cNvSpPr>
          <p:nvPr/>
        </p:nvSpPr>
        <p:spPr bwMode="auto">
          <a:xfrm>
            <a:off x="1576387" y="2559052"/>
            <a:ext cx="9460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400">
                <a:latin typeface="Arial" panose="020B0604020202020204" pitchFamily="34" charset="0"/>
                <a:ea typeface="Tahoma" panose="020B0604030504040204" pitchFamily="34" charset="0"/>
                <a:cs typeface="Arial" panose="020B0604020202020204" pitchFamily="34" charset="0"/>
              </a:rPr>
              <a:t>x=0.5</a:t>
            </a:r>
          </a:p>
        </p:txBody>
      </p:sp>
      <p:sp>
        <p:nvSpPr>
          <p:cNvPr id="58381" name="TextBox 13"/>
          <p:cNvSpPr txBox="1">
            <a:spLocks noChangeArrowheads="1"/>
          </p:cNvSpPr>
          <p:nvPr/>
        </p:nvSpPr>
        <p:spPr bwMode="auto">
          <a:xfrm>
            <a:off x="1559719" y="3746501"/>
            <a:ext cx="9460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400">
                <a:latin typeface="Arial" panose="020B0604020202020204" pitchFamily="34" charset="0"/>
                <a:ea typeface="Tahoma" panose="020B0604030504040204" pitchFamily="34" charset="0"/>
                <a:cs typeface="Arial" panose="020B0604020202020204" pitchFamily="34" charset="0"/>
              </a:rPr>
              <a:t>x=0.5</a:t>
            </a:r>
          </a:p>
        </p:txBody>
      </p:sp>
      <p:sp>
        <p:nvSpPr>
          <p:cNvPr id="4" name="TextBox 3"/>
          <p:cNvSpPr txBox="1"/>
          <p:nvPr/>
        </p:nvSpPr>
        <p:spPr>
          <a:xfrm>
            <a:off x="2788444" y="144463"/>
            <a:ext cx="3260829"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IN" sz="2400" dirty="0">
                <a:solidFill>
                  <a:srgbClr val="C00000"/>
                </a:solidFill>
                <a:latin typeface="Doppio One" panose="02010603030000020804" pitchFamily="2" charset="0"/>
              </a:rPr>
              <a:t>Different forms of POLYANILINE</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Tree>
    <p:extLst>
      <p:ext uri="{BB962C8B-B14F-4D97-AF65-F5344CB8AC3E}">
        <p14:creationId xmlns:p14="http://schemas.microsoft.com/office/powerpoint/2010/main" val="14047763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M image of the oxidized carbon fiber (o-CF) (Inset SEM image of...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90600"/>
            <a:ext cx="6444556"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6849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FAEB10A3-6E04-45CC-BBCD-BF8642F986B1}" type="datetime1">
              <a:rPr lang="en-US" smtClean="0"/>
              <a:pPr>
                <a:defRPr/>
              </a:pPr>
              <a:t>2/17/2023</a:t>
            </a:fld>
            <a:endParaRPr lang="en-US" dirty="0"/>
          </a:p>
        </p:txBody>
      </p:sp>
      <p:sp>
        <p:nvSpPr>
          <p:cNvPr id="3" name="Footer Placeholder 2"/>
          <p:cNvSpPr>
            <a:spLocks noGrp="1"/>
          </p:cNvSpPr>
          <p:nvPr>
            <p:ph type="ftr" sz="quarter" idx="11"/>
          </p:nvPr>
        </p:nvSpPr>
        <p:spPr/>
        <p:txBody>
          <a:bodyPr/>
          <a:lstStyle/>
          <a:p>
            <a:pPr>
              <a:defRPr/>
            </a:pPr>
            <a:r>
              <a:rPr lang="en-US" dirty="0" smtClean="0"/>
              <a:t>Dr. </a:t>
            </a:r>
            <a:r>
              <a:rPr lang="en-US" dirty="0" err="1" smtClean="0"/>
              <a:t>Manjunatha</a:t>
            </a:r>
            <a:r>
              <a:rPr lang="en-US" dirty="0" smtClean="0"/>
              <a:t> C, Asst. Prof Chemistry, </a:t>
            </a:r>
            <a:r>
              <a:rPr lang="en-US" dirty="0" err="1" smtClean="0"/>
              <a:t>RVCE</a:t>
            </a:r>
            <a:endParaRPr lang="en-US" dirty="0"/>
          </a:p>
        </p:txBody>
      </p:sp>
      <p:sp>
        <p:nvSpPr>
          <p:cNvPr id="5939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212ED4-02B0-4DD1-AB36-7E3083A892DF}" type="slidenum">
              <a:rPr lang="en-US" altLang="en-US" sz="1200">
                <a:solidFill>
                  <a:srgbClr val="898989"/>
                </a:solidFill>
              </a:rPr>
              <a:pPr>
                <a:spcBef>
                  <a:spcPct val="0"/>
                </a:spcBef>
                <a:buFontTx/>
                <a:buNone/>
              </a:pPr>
              <a:t>30</a:t>
            </a:fld>
            <a:endParaRPr lang="en-US" altLang="en-US" sz="1200">
              <a:solidFill>
                <a:srgbClr val="898989"/>
              </a:solidFill>
            </a:endParaRPr>
          </a:p>
        </p:txBody>
      </p:sp>
      <p:pic>
        <p:nvPicPr>
          <p:cNvPr id="59398" name="Picture 7"/>
          <p:cNvPicPr>
            <a:picLocks noChangeAspect="1"/>
          </p:cNvPicPr>
          <p:nvPr/>
        </p:nvPicPr>
        <p:blipFill>
          <a:blip r:embed="rId2">
            <a:extLst>
              <a:ext uri="{28A0092B-C50C-407E-A947-70E740481C1C}">
                <a14:useLocalDpi xmlns:a14="http://schemas.microsoft.com/office/drawing/2010/main" val="0"/>
              </a:ext>
            </a:extLst>
          </a:blip>
          <a:srcRect t="6714" r="3316" b="40544"/>
          <a:stretch>
            <a:fillRect/>
          </a:stretch>
        </p:blipFill>
        <p:spPr bwMode="auto">
          <a:xfrm>
            <a:off x="331751" y="806575"/>
            <a:ext cx="7648524" cy="395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890798"/>
            <a:ext cx="1314450"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49" y="5361615"/>
            <a:ext cx="3811089" cy="62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4455488"/>
            <a:ext cx="154305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2" name="Rectangle 12"/>
          <p:cNvSpPr>
            <a:spLocks noChangeArrowheads="1"/>
          </p:cNvSpPr>
          <p:nvPr/>
        </p:nvSpPr>
        <p:spPr bwMode="auto">
          <a:xfrm>
            <a:off x="144202" y="5018088"/>
            <a:ext cx="349329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400" dirty="0">
                <a:latin typeface="Arial" panose="020B0604020202020204" pitchFamily="34" charset="0"/>
              </a:rPr>
              <a:t>2019, https://</a:t>
            </a:r>
            <a:r>
              <a:rPr lang="en-IN" altLang="en-US" sz="1400" dirty="0" err="1">
                <a:latin typeface="Arial" panose="020B0604020202020204" pitchFamily="34" charset="0"/>
              </a:rPr>
              <a:t>doi.org</a:t>
            </a:r>
            <a:r>
              <a:rPr lang="en-IN" altLang="en-US" sz="1400" dirty="0">
                <a:latin typeface="Arial" panose="020B0604020202020204" pitchFamily="34" charset="0"/>
              </a:rPr>
              <a:t>/10.1021/</a:t>
            </a:r>
            <a:r>
              <a:rPr lang="en-IN" altLang="en-US" sz="1400" dirty="0" err="1">
                <a:latin typeface="Arial" panose="020B0604020202020204" pitchFamily="34" charset="0"/>
              </a:rPr>
              <a:t>acs.jmedchem.9b00803</a:t>
            </a:r>
            <a:endParaRPr lang="en-IN" altLang="en-US" sz="1400" dirty="0">
              <a:latin typeface="Arial" panose="020B0604020202020204" pitchFamily="34" charset="0"/>
            </a:endParaRP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
        <p:nvSpPr>
          <p:cNvPr id="7" name="Rectangle 6"/>
          <p:cNvSpPr/>
          <p:nvPr/>
        </p:nvSpPr>
        <p:spPr>
          <a:xfrm>
            <a:off x="3889177" y="689349"/>
            <a:ext cx="6850850" cy="461665"/>
          </a:xfrm>
          <a:prstGeom prst="rect">
            <a:avLst/>
          </a:prstGeom>
          <a:ln/>
        </p:spPr>
        <p:style>
          <a:lnRef idx="2">
            <a:schemeClr val="accent5"/>
          </a:lnRef>
          <a:fillRef idx="1">
            <a:schemeClr val="lt1"/>
          </a:fillRef>
          <a:effectRef idx="0">
            <a:schemeClr val="accent5"/>
          </a:effectRef>
          <a:fontRef idx="minor">
            <a:schemeClr val="dk1"/>
          </a:fontRef>
        </p:style>
        <p:txBody>
          <a:bodyPr wrap="none">
            <a:spAutoFit/>
          </a:bodyPr>
          <a:lstStyle/>
          <a:p>
            <a:pPr eaLnBrk="1" hangingPunct="1">
              <a:defRPr/>
            </a:pPr>
            <a:r>
              <a:rPr lang="en-US" sz="2400" b="1" i="1" dirty="0">
                <a:solidFill>
                  <a:schemeClr val="accent6">
                    <a:lumMod val="50000"/>
                  </a:schemeClr>
                </a:solidFill>
              </a:rPr>
              <a:t>Chemical polymerization mechanisms of polyaniline.</a:t>
            </a:r>
            <a:endParaRPr lang="en-IN" sz="2400" b="1" i="1" dirty="0">
              <a:solidFill>
                <a:schemeClr val="accent6">
                  <a:lumMod val="50000"/>
                </a:schemeClr>
              </a:solidFill>
            </a:endParaRPr>
          </a:p>
        </p:txBody>
      </p:sp>
    </p:spTree>
    <p:extLst>
      <p:ext uri="{BB962C8B-B14F-4D97-AF65-F5344CB8AC3E}">
        <p14:creationId xmlns:p14="http://schemas.microsoft.com/office/powerpoint/2010/main" val="1332304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
        <p:nvSpPr>
          <p:cNvPr id="4" name="Rectangle 3"/>
          <p:cNvSpPr/>
          <p:nvPr/>
        </p:nvSpPr>
        <p:spPr>
          <a:xfrm>
            <a:off x="254725" y="846723"/>
            <a:ext cx="8719457" cy="200054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spcAft>
                <a:spcPts val="0"/>
              </a:spcAft>
            </a:pPr>
            <a:r>
              <a:rPr lang="en-US" sz="2800" b="1" u="sng"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Sensor</a:t>
            </a:r>
            <a:endParaRPr lang="en-IN" sz="2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endParaRPr>
          </a:p>
          <a:p>
            <a:pPr algn="ctr"/>
            <a:r>
              <a:rPr lang="en-US" sz="2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It is device that measures change in a physical (heat, light, sound, pressure </a:t>
            </a:r>
            <a:r>
              <a:rPr lang="en-US" sz="2400" dirty="0" err="1">
                <a:solidFill>
                  <a:srgbClr val="000000"/>
                </a:solidFill>
                <a:latin typeface="Times New Roman" panose="02020603050405020304" pitchFamily="18" charset="0"/>
                <a:ea typeface="Times New Roman" panose="02020603050405020304" pitchFamily="18" charset="0"/>
                <a:cs typeface="Calibri" panose="020F0502020204030204" pitchFamily="34" charset="0"/>
              </a:rPr>
              <a:t>etc</a:t>
            </a:r>
            <a:r>
              <a:rPr lang="en-US" sz="2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 and/or chemical (pH, smell, taste, concentration, humidity </a:t>
            </a:r>
            <a:r>
              <a:rPr lang="en-US" sz="2400" dirty="0" err="1">
                <a:solidFill>
                  <a:srgbClr val="000000"/>
                </a:solidFill>
                <a:latin typeface="Times New Roman" panose="02020603050405020304" pitchFamily="18" charset="0"/>
                <a:ea typeface="Times New Roman" panose="02020603050405020304" pitchFamily="18" charset="0"/>
                <a:cs typeface="Calibri" panose="020F0502020204030204" pitchFamily="34" charset="0"/>
              </a:rPr>
              <a:t>etc</a:t>
            </a:r>
            <a:r>
              <a:rPr lang="en-US" sz="2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 parameters of interest in an environment and transforms it into an electronic signal</a:t>
            </a:r>
            <a:endParaRPr lang="en-IN" sz="2400" dirty="0"/>
          </a:p>
        </p:txBody>
      </p:sp>
      <p:pic>
        <p:nvPicPr>
          <p:cNvPr id="5" name="Picture 4"/>
          <p:cNvPicPr>
            <a:picLocks noChangeAspect="1"/>
          </p:cNvPicPr>
          <p:nvPr/>
        </p:nvPicPr>
        <p:blipFill>
          <a:blip r:embed="rId4"/>
          <a:stretch>
            <a:fillRect/>
          </a:stretch>
        </p:blipFill>
        <p:spPr>
          <a:xfrm>
            <a:off x="1678781" y="3131779"/>
            <a:ext cx="5384960" cy="3046952"/>
          </a:xfrm>
          <a:prstGeom prst="rect">
            <a:avLst/>
          </a:prstGeom>
        </p:spPr>
      </p:pic>
    </p:spTree>
    <p:extLst>
      <p:ext uri="{BB962C8B-B14F-4D97-AF65-F5344CB8AC3E}">
        <p14:creationId xmlns:p14="http://schemas.microsoft.com/office/powerpoint/2010/main" val="32297846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9EB02B91-6016-2BB0-F10A-EADD9A1C2BA9}"/>
              </a:ext>
            </a:extLst>
          </p:cNvPr>
          <p:cNvPicPr>
            <a:picLocks noChangeAspect="1"/>
          </p:cNvPicPr>
          <p:nvPr/>
        </p:nvPicPr>
        <p:blipFill rotWithShape="1">
          <a:blip r:embed="rId2"/>
          <a:srcRect l="2782" t="9443" r="2621" b="13520"/>
          <a:stretch/>
        </p:blipFill>
        <p:spPr>
          <a:xfrm>
            <a:off x="914400" y="1143000"/>
            <a:ext cx="6572618" cy="4012448"/>
          </a:xfrm>
          <a:prstGeom prst="rect">
            <a:avLst/>
          </a:prstGeom>
        </p:spPr>
      </p:pic>
    </p:spTree>
    <p:extLst>
      <p:ext uri="{BB962C8B-B14F-4D97-AF65-F5344CB8AC3E}">
        <p14:creationId xmlns:p14="http://schemas.microsoft.com/office/powerpoint/2010/main" val="15730726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pic>
        <p:nvPicPr>
          <p:cNvPr id="4" name="Picture 3"/>
          <p:cNvPicPr>
            <a:picLocks noChangeAspect="1"/>
          </p:cNvPicPr>
          <p:nvPr/>
        </p:nvPicPr>
        <p:blipFill>
          <a:blip r:embed="rId4"/>
          <a:stretch>
            <a:fillRect/>
          </a:stretch>
        </p:blipFill>
        <p:spPr>
          <a:xfrm>
            <a:off x="508321" y="846723"/>
            <a:ext cx="8303678" cy="5723894"/>
          </a:xfrm>
          <a:prstGeom prst="rect">
            <a:avLst/>
          </a:prstGeom>
        </p:spPr>
      </p:pic>
    </p:spTree>
    <p:extLst>
      <p:ext uri="{BB962C8B-B14F-4D97-AF65-F5344CB8AC3E}">
        <p14:creationId xmlns:p14="http://schemas.microsoft.com/office/powerpoint/2010/main" val="2631501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05200" y="533400"/>
            <a:ext cx="1353447" cy="461665"/>
          </a:xfrm>
          <a:prstGeom prst="rect">
            <a:avLst/>
          </a:prstGeom>
          <a:noFill/>
        </p:spPr>
        <p:txBody>
          <a:bodyPr wrap="none" rtlCol="0">
            <a:spAutoFit/>
          </a:bodyPr>
          <a:lstStyle/>
          <a:p>
            <a:r>
              <a:rPr lang="en-US" sz="2400" b="1" dirty="0" smtClean="0"/>
              <a:t>SENSORS</a:t>
            </a:r>
          </a:p>
        </p:txBody>
      </p:sp>
      <p:sp>
        <p:nvSpPr>
          <p:cNvPr id="13" name="TextBox 12"/>
          <p:cNvSpPr txBox="1"/>
          <p:nvPr/>
        </p:nvSpPr>
        <p:spPr>
          <a:xfrm>
            <a:off x="368144" y="1394936"/>
            <a:ext cx="8424999" cy="2031325"/>
          </a:xfrm>
          <a:prstGeom prst="rect">
            <a:avLst/>
          </a:prstGeom>
          <a:noFill/>
        </p:spPr>
        <p:txBody>
          <a:bodyPr wrap="none" rtlCol="0">
            <a:spAutoFit/>
          </a:bodyPr>
          <a:lstStyle/>
          <a:p>
            <a:r>
              <a:rPr lang="en-US" b="1" dirty="0" smtClean="0"/>
              <a:t>Based on power source:</a:t>
            </a:r>
          </a:p>
          <a:p>
            <a:endParaRPr lang="en-US" dirty="0"/>
          </a:p>
          <a:p>
            <a:r>
              <a:rPr lang="en-US" b="1" dirty="0" smtClean="0"/>
              <a:t>Active sensors: </a:t>
            </a:r>
            <a:r>
              <a:rPr lang="en-US" dirty="0" smtClean="0"/>
              <a:t>Requires external power signal: thermocouple</a:t>
            </a:r>
          </a:p>
          <a:p>
            <a:endParaRPr lang="en-US" dirty="0"/>
          </a:p>
          <a:p>
            <a:r>
              <a:rPr lang="en-US" b="1" dirty="0" smtClean="0"/>
              <a:t>Passive sensors: </a:t>
            </a:r>
            <a:r>
              <a:rPr lang="en-US" dirty="0" smtClean="0"/>
              <a:t>do not require any external power signal and directly generates output:</a:t>
            </a:r>
          </a:p>
          <a:p>
            <a:r>
              <a:rPr lang="en-US" dirty="0" smtClean="0"/>
              <a:t>Thermistors</a:t>
            </a:r>
          </a:p>
          <a:p>
            <a:endParaRPr lang="en-US" dirty="0"/>
          </a:p>
        </p:txBody>
      </p:sp>
      <p:sp>
        <p:nvSpPr>
          <p:cNvPr id="15" name="TextBox 14"/>
          <p:cNvSpPr txBox="1"/>
          <p:nvPr/>
        </p:nvSpPr>
        <p:spPr>
          <a:xfrm>
            <a:off x="368144" y="3288268"/>
            <a:ext cx="5996257" cy="369332"/>
          </a:xfrm>
          <a:prstGeom prst="rect">
            <a:avLst/>
          </a:prstGeom>
          <a:noFill/>
        </p:spPr>
        <p:txBody>
          <a:bodyPr wrap="none" rtlCol="0">
            <a:spAutoFit/>
          </a:bodyPr>
          <a:lstStyle/>
          <a:p>
            <a:r>
              <a:rPr lang="en-US" b="1" dirty="0" smtClean="0"/>
              <a:t>Means of detection: </a:t>
            </a:r>
            <a:r>
              <a:rPr lang="en-US" dirty="0" smtClean="0"/>
              <a:t>Biological, chemical, radioactive sensors</a:t>
            </a:r>
            <a:endParaRPr lang="en-US" dirty="0"/>
          </a:p>
        </p:txBody>
      </p:sp>
      <p:sp>
        <p:nvSpPr>
          <p:cNvPr id="21" name="TextBox 20"/>
          <p:cNvSpPr txBox="1"/>
          <p:nvPr/>
        </p:nvSpPr>
        <p:spPr>
          <a:xfrm>
            <a:off x="362778" y="4039811"/>
            <a:ext cx="8213339" cy="369332"/>
          </a:xfrm>
          <a:prstGeom prst="rect">
            <a:avLst/>
          </a:prstGeom>
          <a:noFill/>
        </p:spPr>
        <p:txBody>
          <a:bodyPr wrap="none" rtlCol="0">
            <a:spAutoFit/>
          </a:bodyPr>
          <a:lstStyle/>
          <a:p>
            <a:r>
              <a:rPr lang="en-US" dirty="0" smtClean="0"/>
              <a:t> </a:t>
            </a:r>
            <a:r>
              <a:rPr lang="en-US" b="1" dirty="0" smtClean="0"/>
              <a:t>Based on conversion phenomenon: </a:t>
            </a:r>
            <a:r>
              <a:rPr lang="en-US" dirty="0" smtClean="0"/>
              <a:t>electromagnetic, Electrochemical, thermoelectric</a:t>
            </a:r>
            <a:endParaRPr lang="en-US" dirty="0"/>
          </a:p>
        </p:txBody>
      </p:sp>
      <p:sp>
        <p:nvSpPr>
          <p:cNvPr id="22" name="TextBox 21"/>
          <p:cNvSpPr txBox="1"/>
          <p:nvPr/>
        </p:nvSpPr>
        <p:spPr>
          <a:xfrm>
            <a:off x="368144" y="4726478"/>
            <a:ext cx="6147517" cy="1477328"/>
          </a:xfrm>
          <a:prstGeom prst="rect">
            <a:avLst/>
          </a:prstGeom>
          <a:noFill/>
        </p:spPr>
        <p:txBody>
          <a:bodyPr wrap="none" rtlCol="0">
            <a:spAutoFit/>
          </a:bodyPr>
          <a:lstStyle/>
          <a:p>
            <a:r>
              <a:rPr lang="en-US" b="1" dirty="0" smtClean="0"/>
              <a:t>Based on Output:</a:t>
            </a:r>
          </a:p>
          <a:p>
            <a:endParaRPr lang="en-US" dirty="0"/>
          </a:p>
          <a:p>
            <a:r>
              <a:rPr lang="en-US" b="1" dirty="0" smtClean="0"/>
              <a:t>Analog sensors: </a:t>
            </a:r>
            <a:r>
              <a:rPr lang="en-US" dirty="0" smtClean="0"/>
              <a:t>temperature sensors –continuous output signal</a:t>
            </a:r>
          </a:p>
          <a:p>
            <a:endParaRPr lang="en-US" dirty="0"/>
          </a:p>
          <a:p>
            <a:r>
              <a:rPr lang="en-US" b="1" dirty="0" smtClean="0"/>
              <a:t>Digital sensors: </a:t>
            </a:r>
            <a:r>
              <a:rPr lang="en-US" dirty="0" smtClean="0"/>
              <a:t>discrete signals: IR sensors</a:t>
            </a:r>
            <a:endParaRPr lang="en-US" dirty="0"/>
          </a:p>
        </p:txBody>
      </p:sp>
    </p:spTree>
    <p:extLst>
      <p:ext uri="{BB962C8B-B14F-4D97-AF65-F5344CB8AC3E}">
        <p14:creationId xmlns:p14="http://schemas.microsoft.com/office/powerpoint/2010/main" val="38730624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What is a Sensor? Different Types of Sensors, Applic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What is a Sensor? Different Types of Sensors, Applicati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What is a Sensor? Different Types of Sensors, Application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143000"/>
            <a:ext cx="8252452" cy="463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0199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
        <p:nvSpPr>
          <p:cNvPr id="4" name="Rectangle 3"/>
          <p:cNvSpPr/>
          <p:nvPr/>
        </p:nvSpPr>
        <p:spPr>
          <a:xfrm>
            <a:off x="705394" y="611591"/>
            <a:ext cx="7935686"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spcAft>
                <a:spcPts val="0"/>
              </a:spcAft>
              <a:tabLst>
                <a:tab pos="2143760" algn="l"/>
              </a:tabLst>
            </a:pPr>
            <a:r>
              <a:rPr lang="en-US" b="1" dirty="0">
                <a:solidFill>
                  <a:srgbClr val="000000"/>
                </a:solidFill>
                <a:latin typeface="Arial" panose="020B0604020202020204" pitchFamily="34" charset="0"/>
                <a:ea typeface="Times New Roman" panose="02020603050405020304" pitchFamily="18" charset="0"/>
                <a:cs typeface="Arial" panose="020B0604020202020204" pitchFamily="34" charset="0"/>
              </a:rPr>
              <a:t>Electrochemical (EC) Sensors:</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p>
          <a:p>
            <a:pPr algn="ctr">
              <a:spcAft>
                <a:spcPts val="0"/>
              </a:spcAft>
              <a:tabLst>
                <a:tab pos="2143760" algn="l"/>
              </a:tabLs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a device that converts chemical composition data of the </a:t>
            </a:r>
            <a:r>
              <a:rPr lang="en-US" dirty="0" err="1">
                <a:solidFill>
                  <a:srgbClr val="000000"/>
                </a:solidFill>
                <a:latin typeface="Arial" panose="020B0604020202020204" pitchFamily="34" charset="0"/>
                <a:ea typeface="Times New Roman" panose="02020603050405020304" pitchFamily="18" charset="0"/>
                <a:cs typeface="Arial" panose="020B0604020202020204" pitchFamily="34" charset="0"/>
              </a:rPr>
              <a:t>analyte</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into an analytically usable signal.</a:t>
            </a:r>
            <a:endPar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sp>
        <p:nvSpPr>
          <p:cNvPr id="5" name="Rectangle 4"/>
          <p:cNvSpPr/>
          <p:nvPr/>
        </p:nvSpPr>
        <p:spPr>
          <a:xfrm>
            <a:off x="460465" y="2082479"/>
            <a:ext cx="8351534" cy="397031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buFont typeface="Wingdings" panose="05000000000000000000" pitchFamily="2" charset="2"/>
              <a:buChar char="q"/>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In electrochemical sensor, the electrode system consist of three electrodes such as working electrode (WE), </a:t>
            </a:r>
            <a:r>
              <a:rPr lang="en-US" dirty="0" err="1">
                <a:solidFill>
                  <a:srgbClr val="000000"/>
                </a:solidFill>
                <a:latin typeface="Arial" panose="020B0604020202020204" pitchFamily="34" charset="0"/>
                <a:ea typeface="Times New Roman" panose="02020603050405020304" pitchFamily="18" charset="0"/>
                <a:cs typeface="Arial" panose="020B0604020202020204" pitchFamily="34" charset="0"/>
              </a:rPr>
              <a:t>counterelectrode</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(CE) and reference electrode (RE). </a:t>
            </a:r>
          </a:p>
          <a:p>
            <a:pPr marL="342900" indent="-342900">
              <a:buFont typeface="Wingdings" panose="05000000000000000000" pitchFamily="2" charset="2"/>
              <a:buChar char="q"/>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It has a </a:t>
            </a:r>
            <a:r>
              <a:rPr lang="en-US" dirty="0" err="1">
                <a:solidFill>
                  <a:srgbClr val="000000"/>
                </a:solidFill>
                <a:latin typeface="Arial" panose="020B0604020202020204" pitchFamily="34" charset="0"/>
                <a:ea typeface="Times New Roman" panose="02020603050405020304" pitchFamily="18" charset="0"/>
                <a:cs typeface="Arial" panose="020B0604020202020204" pitchFamily="34" charset="0"/>
              </a:rPr>
              <a:t>potentiostat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which is an electronic instrument that controls the voltage between two electrodes. </a:t>
            </a:r>
          </a:p>
          <a:p>
            <a:pPr marL="342900" indent="-342900">
              <a:buFont typeface="Wingdings" panose="05000000000000000000" pitchFamily="2" charset="2"/>
              <a:buChar char="q"/>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Working electrode (WE) is very sensitive to any change in </a:t>
            </a:r>
            <a:r>
              <a:rPr lang="en-US" dirty="0" err="1">
                <a:solidFill>
                  <a:srgbClr val="000000"/>
                </a:solidFill>
                <a:latin typeface="Arial" panose="020B0604020202020204" pitchFamily="34" charset="0"/>
                <a:ea typeface="Times New Roman" panose="02020603050405020304" pitchFamily="18" charset="0"/>
                <a:cs typeface="Arial" panose="020B0604020202020204" pitchFamily="34" charset="0"/>
              </a:rPr>
              <a:t>analyte</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solution, provides the surface for the </a:t>
            </a:r>
            <a:r>
              <a:rPr lang="en-US" dirty="0" err="1">
                <a:solidFill>
                  <a:srgbClr val="000000"/>
                </a:solidFill>
                <a:latin typeface="Arial" panose="020B0604020202020204" pitchFamily="34" charset="0"/>
                <a:ea typeface="Times New Roman" panose="02020603050405020304" pitchFamily="18" charset="0"/>
                <a:cs typeface="Arial" panose="020B0604020202020204" pitchFamily="34" charset="0"/>
              </a:rPr>
              <a:t>analyte</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to undergo reaction, when the potential is applied between WE and RE.  </a:t>
            </a:r>
          </a:p>
          <a:p>
            <a:pPr marL="342900" indent="-342900">
              <a:buFont typeface="Wingdings" panose="05000000000000000000" pitchFamily="2" charset="2"/>
              <a:buChar char="q"/>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The CE helps in completing the circuit by allowing the reaction, which is opposite to WE reaction, to happen. If an oxidation reaction happens at WE, reduction reaction will take place at CE, and vice versa. </a:t>
            </a:r>
          </a:p>
          <a:p>
            <a:pPr marL="342900" indent="-342900">
              <a:buFont typeface="Wingdings" panose="05000000000000000000" pitchFamily="2" charset="2"/>
              <a:buChar char="q"/>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The RE is independent of the </a:t>
            </a:r>
            <a:r>
              <a:rPr lang="en-US" dirty="0" err="1">
                <a:solidFill>
                  <a:srgbClr val="000000"/>
                </a:solidFill>
                <a:latin typeface="Arial" panose="020B0604020202020204" pitchFamily="34" charset="0"/>
                <a:ea typeface="Times New Roman" panose="02020603050405020304" pitchFamily="18" charset="0"/>
                <a:cs typeface="Arial" panose="020B0604020202020204" pitchFamily="34" charset="0"/>
              </a:rPr>
              <a:t>analyte</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and other ions concentration. Its potential is constant while measuring the potential of WE. By measuring the current of redox reaction, the </a:t>
            </a:r>
            <a:r>
              <a:rPr lang="en-US" dirty="0" err="1">
                <a:solidFill>
                  <a:srgbClr val="000000"/>
                </a:solidFill>
                <a:latin typeface="Arial" panose="020B0604020202020204" pitchFamily="34" charset="0"/>
                <a:ea typeface="Times New Roman" panose="02020603050405020304" pitchFamily="18" charset="0"/>
                <a:cs typeface="Arial" panose="020B0604020202020204" pitchFamily="34" charset="0"/>
              </a:rPr>
              <a:t>analyte</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can be identified.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21850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pic>
        <p:nvPicPr>
          <p:cNvPr id="4" name="image17.png"/>
          <p:cNvPicPr/>
          <p:nvPr/>
        </p:nvPicPr>
        <p:blipFill>
          <a:blip r:embed="rId4"/>
          <a:srcRect/>
          <a:stretch>
            <a:fillRect/>
          </a:stretch>
        </p:blipFill>
        <p:spPr>
          <a:xfrm>
            <a:off x="1504407" y="1264056"/>
            <a:ext cx="5814059" cy="5358811"/>
          </a:xfrm>
          <a:prstGeom prst="rect">
            <a:avLst/>
          </a:prstGeom>
          <a:ln/>
        </p:spPr>
      </p:pic>
      <p:sp>
        <p:nvSpPr>
          <p:cNvPr id="5" name="Rectangle 4"/>
          <p:cNvSpPr/>
          <p:nvPr/>
        </p:nvSpPr>
        <p:spPr>
          <a:xfrm>
            <a:off x="1858258" y="532199"/>
            <a:ext cx="7148111" cy="40011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Three electrode systems used in electrochemical sensor </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47259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F820077-FAEF-1E34-1658-85A388CCF584}"/>
              </a:ext>
            </a:extLst>
          </p:cNvPr>
          <p:cNvSpPr/>
          <p:nvPr/>
        </p:nvSpPr>
        <p:spPr>
          <a:xfrm>
            <a:off x="2937574" y="207186"/>
            <a:ext cx="4485908" cy="553998"/>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nSpc>
                <a:spcPct val="150000"/>
              </a:lnSpc>
              <a:spcAft>
                <a:spcPts val="0"/>
              </a:spcAft>
            </a:pPr>
            <a:r>
              <a:rPr lang="en-US" sz="2000" b="1"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Applications of Electrochemical sensor </a:t>
            </a:r>
            <a:endParaRPr lang="en-IN"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endParaRPr>
          </a:p>
        </p:txBody>
      </p:sp>
      <p:sp>
        <p:nvSpPr>
          <p:cNvPr id="3" name="TextBox 2">
            <a:extLst>
              <a:ext uri="{FF2B5EF4-FFF2-40B4-BE49-F238E27FC236}">
                <a16:creationId xmlns="" xmlns:a16="http://schemas.microsoft.com/office/drawing/2014/main" id="{60C86816-3A50-F169-1AE9-9FD589CA6D7C}"/>
              </a:ext>
            </a:extLst>
          </p:cNvPr>
          <p:cNvSpPr txBox="1"/>
          <p:nvPr/>
        </p:nvSpPr>
        <p:spPr>
          <a:xfrm>
            <a:off x="263328" y="866839"/>
            <a:ext cx="3283719" cy="1569660"/>
          </a:xfrm>
          <a:prstGeom prst="rect">
            <a:avLst/>
          </a:prstGeom>
          <a:noFill/>
        </p:spPr>
        <p:txBody>
          <a:bodyPr wrap="none" rtlCol="0">
            <a:spAutoFit/>
          </a:bodyPr>
          <a:lstStyle/>
          <a:p>
            <a:pPr marL="457200" indent="-457200">
              <a:buAutoNum type="arabicParenBoth"/>
            </a:pPr>
            <a:r>
              <a:rPr lang="en-US" sz="2400" dirty="0"/>
              <a:t>Detection of glucose:</a:t>
            </a:r>
          </a:p>
          <a:p>
            <a:endParaRPr lang="en-US" sz="2400" dirty="0"/>
          </a:p>
          <a:p>
            <a:r>
              <a:rPr lang="en-US" sz="2400" dirty="0"/>
              <a:t> </a:t>
            </a:r>
          </a:p>
          <a:p>
            <a:r>
              <a:rPr lang="en-US" sz="2400" dirty="0"/>
              <a:t>       </a:t>
            </a:r>
            <a:endParaRPr lang="en-IN" sz="2400" dirty="0"/>
          </a:p>
        </p:txBody>
      </p:sp>
      <p:pic>
        <p:nvPicPr>
          <p:cNvPr id="5" name="Picture 4">
            <a:extLst>
              <a:ext uri="{FF2B5EF4-FFF2-40B4-BE49-F238E27FC236}">
                <a16:creationId xmlns="" xmlns:a16="http://schemas.microsoft.com/office/drawing/2014/main" id="{F4A62355-B0D6-6A2E-E26B-C121E7835959}"/>
              </a:ext>
            </a:extLst>
          </p:cNvPr>
          <p:cNvPicPr>
            <a:picLocks noChangeAspect="1"/>
          </p:cNvPicPr>
          <p:nvPr/>
        </p:nvPicPr>
        <p:blipFill rotWithShape="1">
          <a:blip r:embed="rId2"/>
          <a:srcRect t="16995" b="9929"/>
          <a:stretch/>
        </p:blipFill>
        <p:spPr>
          <a:xfrm>
            <a:off x="801417" y="1513168"/>
            <a:ext cx="6527409" cy="3575738"/>
          </a:xfrm>
          <a:prstGeom prst="rect">
            <a:avLst/>
          </a:prstGeom>
        </p:spPr>
      </p:pic>
      <p:sp>
        <p:nvSpPr>
          <p:cNvPr id="6" name="TextBox 5">
            <a:extLst>
              <a:ext uri="{FF2B5EF4-FFF2-40B4-BE49-F238E27FC236}">
                <a16:creationId xmlns="" xmlns:a16="http://schemas.microsoft.com/office/drawing/2014/main" id="{375DC710-3BA0-1D97-C1DF-D0C673D59C27}"/>
              </a:ext>
            </a:extLst>
          </p:cNvPr>
          <p:cNvSpPr txBox="1"/>
          <p:nvPr/>
        </p:nvSpPr>
        <p:spPr>
          <a:xfrm>
            <a:off x="181045" y="5550572"/>
            <a:ext cx="6845592" cy="461665"/>
          </a:xfrm>
          <a:prstGeom prst="rect">
            <a:avLst/>
          </a:prstGeom>
          <a:noFill/>
        </p:spPr>
        <p:txBody>
          <a:bodyPr wrap="none" rtlCol="0">
            <a:spAutoFit/>
          </a:bodyPr>
          <a:lstStyle/>
          <a:p>
            <a:r>
              <a:rPr lang="en-US" sz="2400" dirty="0" err="1"/>
              <a:t>Amperometric</a:t>
            </a:r>
            <a:r>
              <a:rPr lang="en-US" sz="2400" dirty="0"/>
              <a:t> sensors: measuring the anodic current</a:t>
            </a:r>
            <a:endParaRPr lang="en-IN" sz="2400" dirty="0"/>
          </a:p>
        </p:txBody>
      </p:sp>
      <p:sp>
        <p:nvSpPr>
          <p:cNvPr id="7" name="TextBox 6">
            <a:extLst>
              <a:ext uri="{FF2B5EF4-FFF2-40B4-BE49-F238E27FC236}">
                <a16:creationId xmlns="" xmlns:a16="http://schemas.microsoft.com/office/drawing/2014/main" id="{25DFB8DE-619F-A255-0A38-92DE5A5FBC0C}"/>
              </a:ext>
            </a:extLst>
          </p:cNvPr>
          <p:cNvSpPr txBox="1"/>
          <p:nvPr/>
        </p:nvSpPr>
        <p:spPr>
          <a:xfrm>
            <a:off x="181045" y="5088907"/>
            <a:ext cx="7878760" cy="461665"/>
          </a:xfrm>
          <a:prstGeom prst="rect">
            <a:avLst/>
          </a:prstGeom>
          <a:noFill/>
        </p:spPr>
        <p:txBody>
          <a:bodyPr wrap="none" rtlCol="0">
            <a:spAutoFit/>
          </a:bodyPr>
          <a:lstStyle/>
          <a:p>
            <a:r>
              <a:rPr lang="en-US" sz="2400" dirty="0"/>
              <a:t>Bio sensors: glucose oxidase is derived from biological species</a:t>
            </a:r>
            <a:endParaRPr lang="en-IN" sz="2400" dirty="0"/>
          </a:p>
        </p:txBody>
      </p:sp>
    </p:spTree>
    <p:extLst>
      <p:ext uri="{BB962C8B-B14F-4D97-AF65-F5344CB8AC3E}">
        <p14:creationId xmlns:p14="http://schemas.microsoft.com/office/powerpoint/2010/main" val="5764884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
        <p:nvSpPr>
          <p:cNvPr id="4" name="Rectangle 3"/>
          <p:cNvSpPr/>
          <p:nvPr/>
        </p:nvSpPr>
        <p:spPr>
          <a:xfrm>
            <a:off x="531230" y="737920"/>
            <a:ext cx="7847511" cy="261610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spcAft>
                <a:spcPts val="0"/>
              </a:spcAft>
            </a:pP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Ascorbic acid sensor</a:t>
            </a:r>
            <a:endParaRPr lang="en-IN" sz="2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ctr">
              <a:spcAft>
                <a:spcPts val="0"/>
              </a:spcAft>
            </a:pP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Ascorbic acid   (AA) is also called as Vitamin C, an essential nutrient and antioxidant required for the human body. Unfortunately, the human body cannot produce/synthesize this biomolecule, and hence it should be consumed by food and drugs. The deficiency of AA lead to scurvy, mental disorder, cancer, etc. Similar to glucose, the AA can also be analyzed in EC sensor and the following schematic representation depicts the sensor mechanism of AA.</a:t>
            </a:r>
            <a:endParaRPr lang="en-IN" sz="2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5" name="image9.png" descr="E:\1 RESEARCH WORK\1 MANJUSCRIPT\Submitted\g-22 anil\Final files to upload\Graphical Abstract2.png"/>
          <p:cNvPicPr/>
          <p:nvPr/>
        </p:nvPicPr>
        <p:blipFill>
          <a:blip r:embed="rId4"/>
          <a:srcRect/>
          <a:stretch>
            <a:fillRect/>
          </a:stretch>
        </p:blipFill>
        <p:spPr>
          <a:xfrm>
            <a:off x="1600224" y="3046245"/>
            <a:ext cx="5709524" cy="3675107"/>
          </a:xfrm>
          <a:prstGeom prst="rect">
            <a:avLst/>
          </a:prstGeom>
          <a:ln/>
        </p:spPr>
      </p:pic>
    </p:spTree>
    <p:extLst>
      <p:ext uri="{BB962C8B-B14F-4D97-AF65-F5344CB8AC3E}">
        <p14:creationId xmlns:p14="http://schemas.microsoft.com/office/powerpoint/2010/main" val="2370270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ypical features of carbon onion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096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1883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FE3E8252-3EEF-A15E-C8F6-A2A226FD4747}"/>
              </a:ext>
            </a:extLst>
          </p:cNvPr>
          <p:cNvPicPr>
            <a:picLocks noChangeAspect="1"/>
          </p:cNvPicPr>
          <p:nvPr/>
        </p:nvPicPr>
        <p:blipFill rotWithShape="1">
          <a:blip r:embed="rId2"/>
          <a:srcRect l="13269" t="12700"/>
          <a:stretch/>
        </p:blipFill>
        <p:spPr>
          <a:xfrm>
            <a:off x="738553" y="873872"/>
            <a:ext cx="7930661" cy="5984129"/>
          </a:xfrm>
          <a:prstGeom prst="rect">
            <a:avLst/>
          </a:prstGeom>
        </p:spPr>
      </p:pic>
      <p:sp>
        <p:nvSpPr>
          <p:cNvPr id="12" name="TextBox 11">
            <a:extLst>
              <a:ext uri="{FF2B5EF4-FFF2-40B4-BE49-F238E27FC236}">
                <a16:creationId xmlns="" xmlns:a16="http://schemas.microsoft.com/office/drawing/2014/main" id="{44790D40-033D-7C4B-C48C-D0EEA83D2026}"/>
              </a:ext>
            </a:extLst>
          </p:cNvPr>
          <p:cNvSpPr txBox="1"/>
          <p:nvPr/>
        </p:nvSpPr>
        <p:spPr>
          <a:xfrm>
            <a:off x="3872133" y="309489"/>
            <a:ext cx="2196499" cy="523220"/>
          </a:xfrm>
          <a:prstGeom prst="rect">
            <a:avLst/>
          </a:prstGeom>
          <a:noFill/>
        </p:spPr>
        <p:txBody>
          <a:bodyPr wrap="none" rtlCol="0">
            <a:spAutoFit/>
          </a:bodyPr>
          <a:lstStyle/>
          <a:p>
            <a:r>
              <a:rPr lang="en-US" sz="2800" dirty="0"/>
              <a:t>GAS SENSORS</a:t>
            </a:r>
            <a:endParaRPr lang="en-IN" sz="2800" dirty="0"/>
          </a:p>
        </p:txBody>
      </p:sp>
    </p:spTree>
    <p:extLst>
      <p:ext uri="{BB962C8B-B14F-4D97-AF65-F5344CB8AC3E}">
        <p14:creationId xmlns:p14="http://schemas.microsoft.com/office/powerpoint/2010/main" val="23275148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A15446-2EB5-F339-763A-CF1020B3D3AF}"/>
              </a:ext>
            </a:extLst>
          </p:cNvPr>
          <p:cNvPicPr>
            <a:picLocks noChangeAspect="1"/>
          </p:cNvPicPr>
          <p:nvPr/>
        </p:nvPicPr>
        <p:blipFill rotWithShape="1">
          <a:blip r:embed="rId2"/>
          <a:srcRect l="8654" t="10853" r="1808"/>
          <a:stretch/>
        </p:blipFill>
        <p:spPr>
          <a:xfrm>
            <a:off x="717452" y="747262"/>
            <a:ext cx="8187398" cy="6110738"/>
          </a:xfrm>
          <a:prstGeom prst="rect">
            <a:avLst/>
          </a:prstGeom>
        </p:spPr>
      </p:pic>
    </p:spTree>
    <p:extLst>
      <p:ext uri="{BB962C8B-B14F-4D97-AF65-F5344CB8AC3E}">
        <p14:creationId xmlns:p14="http://schemas.microsoft.com/office/powerpoint/2010/main" val="11403154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BA1E4FA-5D0E-E6FF-4A1E-6FED1F7BB8D5}"/>
              </a:ext>
            </a:extLst>
          </p:cNvPr>
          <p:cNvPicPr>
            <a:picLocks noChangeAspect="1"/>
          </p:cNvPicPr>
          <p:nvPr/>
        </p:nvPicPr>
        <p:blipFill>
          <a:blip r:embed="rId2"/>
          <a:stretch>
            <a:fillRect/>
          </a:stretch>
        </p:blipFill>
        <p:spPr>
          <a:xfrm>
            <a:off x="0" y="1674"/>
            <a:ext cx="9144000" cy="6854653"/>
          </a:xfrm>
          <a:prstGeom prst="rect">
            <a:avLst/>
          </a:prstGeom>
        </p:spPr>
      </p:pic>
    </p:spTree>
    <p:extLst>
      <p:ext uri="{BB962C8B-B14F-4D97-AF65-F5344CB8AC3E}">
        <p14:creationId xmlns:p14="http://schemas.microsoft.com/office/powerpoint/2010/main" val="4314558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nsors | Free Full-Text | Nanostructured Metal Oxide-Based Acetone Gas  Sensors: A Review">
            <a:extLst>
              <a:ext uri="{FF2B5EF4-FFF2-40B4-BE49-F238E27FC236}">
                <a16:creationId xmlns="" xmlns:a16="http://schemas.microsoft.com/office/drawing/2014/main" id="{AC834568-FCAA-E808-930E-2136761712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785" y="357717"/>
            <a:ext cx="3781517" cy="614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8067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raw the seven types of primitive crystal systems. - Sarthaks eConnect |  Largest Online Education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371600"/>
            <a:ext cx="6172200" cy="45089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0" y="609600"/>
            <a:ext cx="2531206" cy="369332"/>
          </a:xfrm>
          <a:prstGeom prst="rect">
            <a:avLst/>
          </a:prstGeom>
          <a:noFill/>
        </p:spPr>
        <p:txBody>
          <a:bodyPr wrap="none" rtlCol="0">
            <a:spAutoFit/>
          </a:bodyPr>
          <a:lstStyle/>
          <a:p>
            <a:r>
              <a:rPr lang="en-US" dirty="0" smtClean="0"/>
              <a:t>SEVEN CRYSTAL SYSTEMS</a:t>
            </a:r>
            <a:endParaRPr lang="en-US" dirty="0"/>
          </a:p>
        </p:txBody>
      </p:sp>
    </p:spTree>
    <p:extLst>
      <p:ext uri="{BB962C8B-B14F-4D97-AF65-F5344CB8AC3E}">
        <p14:creationId xmlns:p14="http://schemas.microsoft.com/office/powerpoint/2010/main" val="14375635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2800" y="838199"/>
            <a:ext cx="2614114" cy="461665"/>
          </a:xfrm>
          <a:prstGeom prst="rect">
            <a:avLst/>
          </a:prstGeom>
          <a:noFill/>
        </p:spPr>
        <p:txBody>
          <a:bodyPr wrap="none" rtlCol="0">
            <a:spAutoFit/>
          </a:bodyPr>
          <a:lstStyle/>
          <a:p>
            <a:r>
              <a:rPr lang="en-US" sz="2400" dirty="0" smtClean="0"/>
              <a:t>Piezoelectric  effect</a:t>
            </a:r>
            <a:endParaRPr lang="en-US" sz="2400" dirty="0"/>
          </a:p>
        </p:txBody>
      </p:sp>
      <p:sp>
        <p:nvSpPr>
          <p:cNvPr id="3" name="AutoShape 2" descr="What is Piezoelectricity - Application Of Piezoelectr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What is Piezoelectricity - Application Of Piezoelectricit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52" y="1371600"/>
            <a:ext cx="7723809"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4465" y="5562600"/>
            <a:ext cx="8390567" cy="646331"/>
          </a:xfrm>
          <a:prstGeom prst="rect">
            <a:avLst/>
          </a:prstGeom>
          <a:noFill/>
        </p:spPr>
        <p:txBody>
          <a:bodyPr wrap="none" rtlCol="0">
            <a:spAutoFit/>
          </a:bodyPr>
          <a:lstStyle/>
          <a:p>
            <a:r>
              <a:rPr lang="en-US" dirty="0" smtClean="0"/>
              <a:t>Any material under mechanical stress generates electric current – piezoelectric material</a:t>
            </a:r>
          </a:p>
          <a:p>
            <a:endParaRPr lang="en-US" dirty="0"/>
          </a:p>
        </p:txBody>
      </p:sp>
    </p:spTree>
    <p:extLst>
      <p:ext uri="{BB962C8B-B14F-4D97-AF65-F5344CB8AC3E}">
        <p14:creationId xmlns:p14="http://schemas.microsoft.com/office/powerpoint/2010/main" val="8988530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533400"/>
            <a:ext cx="6062109" cy="523220"/>
          </a:xfrm>
          <a:prstGeom prst="rect">
            <a:avLst/>
          </a:prstGeom>
          <a:noFill/>
        </p:spPr>
        <p:txBody>
          <a:bodyPr wrap="none" rtlCol="0">
            <a:spAutoFit/>
          </a:bodyPr>
          <a:lstStyle/>
          <a:p>
            <a:r>
              <a:rPr lang="en-US" sz="2800" dirty="0" smtClean="0"/>
              <a:t>Piezoelectric sensors – Vibration sensors</a:t>
            </a:r>
            <a:endParaRPr lang="en-US" sz="2800" dirty="0"/>
          </a:p>
        </p:txBody>
      </p:sp>
      <p:cxnSp>
        <p:nvCxnSpPr>
          <p:cNvPr id="4" name="Straight Arrow Connector 3"/>
          <p:cNvCxnSpPr/>
          <p:nvPr/>
        </p:nvCxnSpPr>
        <p:spPr>
          <a:xfrm>
            <a:off x="4191000" y="1056620"/>
            <a:ext cx="0" cy="924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438400" y="1981200"/>
            <a:ext cx="4046942" cy="369332"/>
          </a:xfrm>
          <a:prstGeom prst="rect">
            <a:avLst/>
          </a:prstGeom>
          <a:noFill/>
        </p:spPr>
        <p:txBody>
          <a:bodyPr wrap="none" rtlCol="0">
            <a:spAutoFit/>
          </a:bodyPr>
          <a:lstStyle/>
          <a:p>
            <a:r>
              <a:rPr lang="en-US" dirty="0" smtClean="0"/>
              <a:t>Converting sound waves to electric signal</a:t>
            </a:r>
            <a:endParaRPr lang="en-US" dirty="0"/>
          </a:p>
        </p:txBody>
      </p:sp>
      <p:cxnSp>
        <p:nvCxnSpPr>
          <p:cNvPr id="6" name="Straight Arrow Connector 5"/>
          <p:cNvCxnSpPr/>
          <p:nvPr/>
        </p:nvCxnSpPr>
        <p:spPr>
          <a:xfrm>
            <a:off x="7239000" y="1056620"/>
            <a:ext cx="0" cy="1991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81400" y="3200400"/>
            <a:ext cx="5408019" cy="923330"/>
          </a:xfrm>
          <a:prstGeom prst="rect">
            <a:avLst/>
          </a:prstGeom>
          <a:noFill/>
        </p:spPr>
        <p:txBody>
          <a:bodyPr wrap="none" rtlCol="0">
            <a:spAutoFit/>
          </a:bodyPr>
          <a:lstStyle/>
          <a:p>
            <a:r>
              <a:rPr lang="en-US" dirty="0" smtClean="0"/>
              <a:t>Mechanical oscillation about an equilibrium position or </a:t>
            </a:r>
          </a:p>
          <a:p>
            <a:r>
              <a:rPr lang="en-US" dirty="0" smtClean="0"/>
              <a:t>To and fro motion of an component </a:t>
            </a:r>
          </a:p>
          <a:p>
            <a:r>
              <a:rPr lang="en-US" dirty="0" smtClean="0"/>
              <a:t>without any displacement</a:t>
            </a:r>
            <a:endParaRPr lang="en-US" dirty="0"/>
          </a:p>
        </p:txBody>
      </p:sp>
      <p:sp>
        <p:nvSpPr>
          <p:cNvPr id="9" name="TextBox 8"/>
          <p:cNvSpPr txBox="1"/>
          <p:nvPr/>
        </p:nvSpPr>
        <p:spPr>
          <a:xfrm>
            <a:off x="182686" y="4123730"/>
            <a:ext cx="8419164" cy="3139321"/>
          </a:xfrm>
          <a:prstGeom prst="rect">
            <a:avLst/>
          </a:prstGeom>
          <a:noFill/>
        </p:spPr>
        <p:txBody>
          <a:bodyPr wrap="none" rtlCol="0">
            <a:spAutoFit/>
          </a:bodyPr>
          <a:lstStyle/>
          <a:p>
            <a:r>
              <a:rPr lang="en-US" dirty="0" smtClean="0"/>
              <a:t>Strain gauge – measures the strain on a machine component – </a:t>
            </a:r>
          </a:p>
          <a:p>
            <a:r>
              <a:rPr lang="en-US" dirty="0" smtClean="0"/>
              <a:t>resistance varies with applied force  (pressure, weight, tension) into change in </a:t>
            </a:r>
          </a:p>
          <a:p>
            <a:r>
              <a:rPr lang="en-US" dirty="0" smtClean="0"/>
              <a:t>electrical resistance</a:t>
            </a:r>
          </a:p>
          <a:p>
            <a:endParaRPr lang="en-US" dirty="0"/>
          </a:p>
          <a:p>
            <a:r>
              <a:rPr lang="en-US" dirty="0" smtClean="0"/>
              <a:t>For instance, external force applied to a stationary object, stress and strain results-</a:t>
            </a:r>
          </a:p>
          <a:p>
            <a:r>
              <a:rPr lang="en-US" dirty="0" smtClean="0"/>
              <a:t>Change in the length of wires – resistance varies</a:t>
            </a:r>
          </a:p>
          <a:p>
            <a:endParaRPr lang="en-US" dirty="0"/>
          </a:p>
          <a:p>
            <a:r>
              <a:rPr lang="en-US" dirty="0" smtClean="0"/>
              <a:t>Parameters: Range, accuracy, environmental conditions, shape of the measuring surface</a:t>
            </a:r>
          </a:p>
          <a:p>
            <a:endParaRPr lang="en-US" dirty="0"/>
          </a:p>
          <a:p>
            <a:endParaRPr lang="en-US" dirty="0" smtClean="0"/>
          </a:p>
          <a:p>
            <a:endParaRPr lang="en-US" dirty="0"/>
          </a:p>
        </p:txBody>
      </p:sp>
    </p:spTree>
    <p:extLst>
      <p:ext uri="{BB962C8B-B14F-4D97-AF65-F5344CB8AC3E}">
        <p14:creationId xmlns:p14="http://schemas.microsoft.com/office/powerpoint/2010/main" val="1911415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piezoelectric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14400"/>
            <a:ext cx="612689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9446" y="3581400"/>
            <a:ext cx="5486400" cy="249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24986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7 Powerful Examples of How RFID Technology can be Used in Retail | by Jon  Wood | Slalom Insights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828800"/>
            <a:ext cx="5486400" cy="39266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43000" y="1066800"/>
            <a:ext cx="2208425" cy="369332"/>
          </a:xfrm>
          <a:prstGeom prst="rect">
            <a:avLst/>
          </a:prstGeom>
          <a:noFill/>
        </p:spPr>
        <p:txBody>
          <a:bodyPr wrap="none" rtlCol="0">
            <a:spAutoFit/>
          </a:bodyPr>
          <a:lstStyle/>
          <a:p>
            <a:r>
              <a:rPr lang="en-US" dirty="0" smtClean="0"/>
              <a:t>Scanning the barcode</a:t>
            </a:r>
            <a:endParaRPr lang="en-US" dirty="0"/>
          </a:p>
        </p:txBody>
      </p:sp>
    </p:spTree>
    <p:extLst>
      <p:ext uri="{BB962C8B-B14F-4D97-AF65-F5344CB8AC3E}">
        <p14:creationId xmlns:p14="http://schemas.microsoft.com/office/powerpoint/2010/main" val="29818753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338776"/>
            <a:ext cx="8854031" cy="6062024"/>
          </a:xfrm>
          <a:prstGeom prst="rect">
            <a:avLst/>
          </a:prstGeom>
        </p:spPr>
      </p:pic>
      <p:sp>
        <p:nvSpPr>
          <p:cNvPr id="3" name="TextBox 2"/>
          <p:cNvSpPr txBox="1"/>
          <p:nvPr/>
        </p:nvSpPr>
        <p:spPr>
          <a:xfrm>
            <a:off x="183524" y="1380461"/>
            <a:ext cx="4650184" cy="369332"/>
          </a:xfrm>
          <a:prstGeom prst="rect">
            <a:avLst/>
          </a:prstGeom>
          <a:noFill/>
        </p:spPr>
        <p:txBody>
          <a:bodyPr wrap="none" rtlCol="0">
            <a:spAutoFit/>
          </a:bodyPr>
          <a:lstStyle/>
          <a:p>
            <a:r>
              <a:rPr lang="en-US" dirty="0" smtClean="0"/>
              <a:t>RFID: Radio frequency identification technology</a:t>
            </a:r>
            <a:endParaRPr lang="en-US" dirty="0"/>
          </a:p>
        </p:txBody>
      </p:sp>
    </p:spTree>
    <p:extLst>
      <p:ext uri="{BB962C8B-B14F-4D97-AF65-F5344CB8AC3E}">
        <p14:creationId xmlns:p14="http://schemas.microsoft.com/office/powerpoint/2010/main" val="1371757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bon nano-onions: Unique carbon nanostructures with fascinating  properties and their potential applications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124200"/>
            <a:ext cx="4587222" cy="33909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arbon nano-onions: Synthesis, characterization, and application -  ScienceDir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04800"/>
            <a:ext cx="53816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044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914400"/>
            <a:ext cx="6744732" cy="369332"/>
          </a:xfrm>
          <a:prstGeom prst="rect">
            <a:avLst/>
          </a:prstGeom>
          <a:noFill/>
        </p:spPr>
        <p:txBody>
          <a:bodyPr wrap="none" rtlCol="0">
            <a:spAutoFit/>
          </a:bodyPr>
          <a:lstStyle/>
          <a:p>
            <a:r>
              <a:rPr lang="en-US" dirty="0" smtClean="0"/>
              <a:t>RFID – To track the objects using </a:t>
            </a:r>
            <a:r>
              <a:rPr lang="en-US" dirty="0" err="1" smtClean="0"/>
              <a:t>radiowaves</a:t>
            </a:r>
            <a:r>
              <a:rPr lang="en-US" dirty="0" smtClean="0"/>
              <a:t> (</a:t>
            </a:r>
            <a:r>
              <a:rPr lang="en-US" dirty="0"/>
              <a:t>300 GHz to low as 3 </a:t>
            </a:r>
            <a:r>
              <a:rPr lang="en-US" dirty="0" smtClean="0"/>
              <a:t>kHz)</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51" t="23652" r="28913" b="15304"/>
          <a:stretch/>
        </p:blipFill>
        <p:spPr bwMode="auto">
          <a:xfrm>
            <a:off x="1134405" y="1447800"/>
            <a:ext cx="5999922" cy="3530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5486400"/>
            <a:ext cx="7232236" cy="646331"/>
          </a:xfrm>
          <a:prstGeom prst="rect">
            <a:avLst/>
          </a:prstGeom>
          <a:noFill/>
        </p:spPr>
        <p:txBody>
          <a:bodyPr wrap="none" rtlCol="0">
            <a:spAutoFit/>
          </a:bodyPr>
          <a:lstStyle/>
          <a:p>
            <a:r>
              <a:rPr lang="en-US" dirty="0" smtClean="0"/>
              <a:t>RFID tag transmits feedback signal to the reader within the limited distance</a:t>
            </a:r>
          </a:p>
          <a:p>
            <a:r>
              <a:rPr lang="en-US" dirty="0" smtClean="0"/>
              <a:t>RFID reader can track multiple objects at the same time</a:t>
            </a:r>
            <a:endParaRPr lang="en-US" dirty="0"/>
          </a:p>
        </p:txBody>
      </p:sp>
    </p:spTree>
    <p:extLst>
      <p:ext uri="{BB962C8B-B14F-4D97-AF65-F5344CB8AC3E}">
        <p14:creationId xmlns:p14="http://schemas.microsoft.com/office/powerpoint/2010/main" val="8858879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71" t="-4393" r="771" b="12029"/>
          <a:stretch/>
        </p:blipFill>
        <p:spPr bwMode="auto">
          <a:xfrm>
            <a:off x="914400" y="304800"/>
            <a:ext cx="6566508" cy="3790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4876800"/>
            <a:ext cx="8865184" cy="923330"/>
          </a:xfrm>
          <a:prstGeom prst="rect">
            <a:avLst/>
          </a:prstGeom>
          <a:noFill/>
        </p:spPr>
        <p:txBody>
          <a:bodyPr wrap="none" rtlCol="0">
            <a:spAutoFit/>
          </a:bodyPr>
          <a:lstStyle/>
          <a:p>
            <a:r>
              <a:rPr lang="en-US" dirty="0" smtClean="0"/>
              <a:t>Passive tag: no power supply, absorb the energy from the reader itself</a:t>
            </a:r>
          </a:p>
          <a:p>
            <a:r>
              <a:rPr lang="en-US" dirty="0" smtClean="0"/>
              <a:t>Semi passive tag: has own power supply, but still rely on reader for transmitting the signal</a:t>
            </a:r>
          </a:p>
          <a:p>
            <a:r>
              <a:rPr lang="en-US" dirty="0" smtClean="0"/>
              <a:t>Active tag: power </a:t>
            </a:r>
            <a:r>
              <a:rPr lang="en-US" dirty="0"/>
              <a:t>supply, </a:t>
            </a:r>
            <a:r>
              <a:rPr lang="en-US" dirty="0" smtClean="0"/>
              <a:t>and to transmit the signal also they rely on their own power supply</a:t>
            </a:r>
            <a:endParaRPr lang="en-US" dirty="0"/>
          </a:p>
        </p:txBody>
      </p:sp>
    </p:spTree>
    <p:extLst>
      <p:ext uri="{BB962C8B-B14F-4D97-AF65-F5344CB8AC3E}">
        <p14:creationId xmlns:p14="http://schemas.microsoft.com/office/powerpoint/2010/main" val="38672995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14400"/>
            <a:ext cx="771144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9059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989" b="15596"/>
          <a:stretch/>
        </p:blipFill>
        <p:spPr bwMode="auto">
          <a:xfrm>
            <a:off x="403570" y="838200"/>
            <a:ext cx="8511830" cy="411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02217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019" b="13926"/>
          <a:stretch/>
        </p:blipFill>
        <p:spPr bwMode="auto">
          <a:xfrm>
            <a:off x="838200" y="1017430"/>
            <a:ext cx="7559040" cy="3734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0670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66884" y="178772"/>
            <a:ext cx="3365025"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ct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Materials for RFID tag</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180826" y="1072247"/>
            <a:ext cx="4014882" cy="707886"/>
          </a:xfrm>
          <a:prstGeom prst="rect">
            <a:avLst/>
          </a:prstGeom>
        </p:spPr>
        <p:txBody>
          <a:bodyPr wrap="none">
            <a:spAutoFit/>
          </a:bodyPr>
          <a:lstStyle/>
          <a:p>
            <a:pPr algn="ctr"/>
            <a:r>
              <a:rPr lang="en-IN" sz="2000" dirty="0">
                <a:latin typeface="Arial" panose="020B0604020202020204" pitchFamily="34" charset="0"/>
                <a:cs typeface="Arial" panose="020B0604020202020204" pitchFamily="34" charset="0"/>
              </a:rPr>
              <a:t>Polyethylene </a:t>
            </a:r>
            <a:r>
              <a:rPr lang="en-IN" sz="2000" dirty="0" smtClean="0">
                <a:latin typeface="Arial" panose="020B0604020202020204" pitchFamily="34" charset="0"/>
                <a:cs typeface="Arial" panose="020B0604020202020204" pitchFamily="34" charset="0"/>
              </a:rPr>
              <a:t>Terephthalate (PET)</a:t>
            </a:r>
          </a:p>
          <a:p>
            <a:pPr algn="ctr"/>
            <a:r>
              <a:rPr lang="en-IN" sz="2000" dirty="0" smtClean="0">
                <a:latin typeface="Arial" panose="020B0604020202020204" pitchFamily="34" charset="0"/>
                <a:cs typeface="Arial" panose="020B0604020202020204" pitchFamily="34" charset="0"/>
              </a:rPr>
              <a:t> as substrate</a:t>
            </a:r>
            <a:endParaRPr lang="en-IN"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321035" y="2005659"/>
            <a:ext cx="3367238" cy="1997895"/>
          </a:xfrm>
          <a:prstGeom prst="rect">
            <a:avLst/>
          </a:prstGeom>
        </p:spPr>
      </p:pic>
      <p:pic>
        <p:nvPicPr>
          <p:cNvPr id="7" name="Picture 6"/>
          <p:cNvPicPr>
            <a:picLocks noChangeAspect="1"/>
          </p:cNvPicPr>
          <p:nvPr/>
        </p:nvPicPr>
        <p:blipFill>
          <a:blip r:embed="rId3"/>
          <a:stretch>
            <a:fillRect/>
          </a:stretch>
        </p:blipFill>
        <p:spPr>
          <a:xfrm>
            <a:off x="4017050" y="640437"/>
            <a:ext cx="2058901" cy="1835597"/>
          </a:xfrm>
          <a:prstGeom prst="rect">
            <a:avLst/>
          </a:prstGeom>
        </p:spPr>
      </p:pic>
      <p:pic>
        <p:nvPicPr>
          <p:cNvPr id="8" name="Picture 7"/>
          <p:cNvPicPr>
            <a:picLocks noChangeAspect="1"/>
          </p:cNvPicPr>
          <p:nvPr/>
        </p:nvPicPr>
        <p:blipFill rotWithShape="1">
          <a:blip r:embed="rId4"/>
          <a:srcRect l="31120" t="19075" r="30755" b="4537"/>
          <a:stretch/>
        </p:blipFill>
        <p:spPr>
          <a:xfrm>
            <a:off x="4300213" y="3400821"/>
            <a:ext cx="1173863" cy="313593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2720" y="558360"/>
            <a:ext cx="1874609" cy="2499479"/>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8730" t="6857" r="31270" b="11620"/>
          <a:stretch/>
        </p:blipFill>
        <p:spPr>
          <a:xfrm>
            <a:off x="5474075" y="3435771"/>
            <a:ext cx="1157090" cy="3144346"/>
          </a:xfrm>
          <a:prstGeom prst="rect">
            <a:avLst/>
          </a:prstGeom>
        </p:spPr>
      </p:pic>
      <p:pic>
        <p:nvPicPr>
          <p:cNvPr id="12" name="Picture 11"/>
          <p:cNvPicPr>
            <a:picLocks noChangeAspect="1"/>
          </p:cNvPicPr>
          <p:nvPr/>
        </p:nvPicPr>
        <p:blipFill rotWithShape="1">
          <a:blip r:embed="rId7"/>
          <a:srcRect l="28111" t="9100" r="30101" b="5711"/>
          <a:stretch/>
        </p:blipFill>
        <p:spPr>
          <a:xfrm>
            <a:off x="6741174" y="3303113"/>
            <a:ext cx="1189649" cy="3233639"/>
          </a:xfrm>
          <a:prstGeom prst="rect">
            <a:avLst/>
          </a:prstGeom>
        </p:spPr>
      </p:pic>
      <p:pic>
        <p:nvPicPr>
          <p:cNvPr id="13" name="Picture 7" descr="Image result for polyaniline powder"/>
          <p:cNvPicPr>
            <a:picLocks noChangeAspect="1" noChangeArrowheads="1"/>
          </p:cNvPicPr>
          <p:nvPr/>
        </p:nvPicPr>
        <p:blipFill>
          <a:blip r:embed="rId8">
            <a:extLst>
              <a:ext uri="{28A0092B-C50C-407E-A947-70E740481C1C}">
                <a14:useLocalDpi xmlns:a14="http://schemas.microsoft.com/office/drawing/2010/main" val="0"/>
              </a:ext>
            </a:extLst>
          </a:blip>
          <a:srcRect l="34196" r="37819" b="6010"/>
          <a:stretch>
            <a:fillRect/>
          </a:stretch>
        </p:blipFill>
        <p:spPr bwMode="auto">
          <a:xfrm>
            <a:off x="8028427" y="3179064"/>
            <a:ext cx="984945" cy="322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618" y="4178334"/>
            <a:ext cx="2009750" cy="2679667"/>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61" y="1"/>
            <a:ext cx="1892910" cy="846722"/>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73192" y="188127"/>
            <a:ext cx="1238807" cy="313105"/>
          </a:xfrm>
          <a:prstGeom prst="rect">
            <a:avLst/>
          </a:prstGeom>
        </p:spPr>
      </p:pic>
    </p:spTree>
    <p:extLst>
      <p:ext uri="{BB962C8B-B14F-4D97-AF65-F5344CB8AC3E}">
        <p14:creationId xmlns:p14="http://schemas.microsoft.com/office/powerpoint/2010/main" val="2466618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900" b="25606"/>
          <a:stretch/>
        </p:blipFill>
        <p:spPr bwMode="auto">
          <a:xfrm>
            <a:off x="355028" y="1326524"/>
            <a:ext cx="8778240" cy="359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5998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6987"/>
          <a:stretch/>
        </p:blipFill>
        <p:spPr bwMode="auto">
          <a:xfrm>
            <a:off x="152400" y="762000"/>
            <a:ext cx="8778240" cy="2908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33700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914400"/>
            <a:ext cx="8548915" cy="5016758"/>
          </a:xfrm>
          <a:prstGeom prst="rect">
            <a:avLst/>
          </a:prstGeom>
          <a:noFill/>
        </p:spPr>
        <p:txBody>
          <a:bodyPr wrap="square" rtlCol="0">
            <a:spAutoFit/>
          </a:bodyPr>
          <a:lstStyle/>
          <a:p>
            <a:r>
              <a:rPr lang="en-US" sz="2000" dirty="0" smtClean="0"/>
              <a:t>Discuss the preparation of PANI and write its different forms. </a:t>
            </a:r>
          </a:p>
          <a:p>
            <a:r>
              <a:rPr lang="en-US" sz="2000" dirty="0" smtClean="0"/>
              <a:t>Discuss the preparation of </a:t>
            </a:r>
            <a:r>
              <a:rPr lang="en-US" sz="2000" dirty="0" err="1" smtClean="0"/>
              <a:t>graphene</a:t>
            </a:r>
            <a:r>
              <a:rPr lang="en-US" sz="2000" dirty="0" smtClean="0"/>
              <a:t> oxide from Hummer’s method </a:t>
            </a:r>
          </a:p>
          <a:p>
            <a:r>
              <a:rPr lang="en-US" sz="2000" dirty="0" smtClean="0"/>
              <a:t>and mention any four applications.</a:t>
            </a:r>
          </a:p>
          <a:p>
            <a:r>
              <a:rPr lang="en-US" sz="2000" dirty="0" smtClean="0"/>
              <a:t>Discuss the preparation of CNTs from CVD and mention their four applications.</a:t>
            </a:r>
          </a:p>
          <a:p>
            <a:r>
              <a:rPr lang="en-US" sz="2000" dirty="0" smtClean="0"/>
              <a:t>Discuss any four methods of functionalization of CNT/</a:t>
            </a:r>
            <a:r>
              <a:rPr lang="en-US" sz="2000" dirty="0" err="1" smtClean="0"/>
              <a:t>graphene</a:t>
            </a:r>
            <a:endParaRPr lang="en-US" sz="2000" dirty="0" smtClean="0"/>
          </a:p>
          <a:p>
            <a:r>
              <a:rPr lang="en-US" sz="2000" dirty="0" smtClean="0"/>
              <a:t>Discuss the RIFT working principle</a:t>
            </a:r>
          </a:p>
          <a:p>
            <a:r>
              <a:rPr lang="en-US" sz="2000" dirty="0" smtClean="0"/>
              <a:t>Discuss the importance of IOT and IONT with examples. </a:t>
            </a:r>
          </a:p>
          <a:p>
            <a:endParaRPr lang="en-US" sz="2000" dirty="0"/>
          </a:p>
          <a:p>
            <a:r>
              <a:rPr lang="en-US" sz="2000" dirty="0" smtClean="0"/>
              <a:t>Discuss the device construction and working principle of DSSCs/bulk </a:t>
            </a:r>
          </a:p>
          <a:p>
            <a:r>
              <a:rPr lang="en-US" sz="2000" dirty="0" err="1" smtClean="0"/>
              <a:t>Heterojunction</a:t>
            </a:r>
            <a:r>
              <a:rPr lang="en-US" sz="2000" dirty="0" smtClean="0"/>
              <a:t> solar cells; Si solar cells. </a:t>
            </a:r>
          </a:p>
          <a:p>
            <a:r>
              <a:rPr lang="en-US" sz="2000" dirty="0" smtClean="0"/>
              <a:t>Discuss the working principle of EDL capacitors</a:t>
            </a:r>
          </a:p>
          <a:p>
            <a:r>
              <a:rPr lang="en-US" sz="2000" dirty="0" smtClean="0"/>
              <a:t>Discuss the working principle of pseudo capacitors</a:t>
            </a:r>
          </a:p>
          <a:p>
            <a:r>
              <a:rPr lang="en-US" sz="2000" dirty="0" smtClean="0"/>
              <a:t>Discuss the difference between </a:t>
            </a:r>
            <a:r>
              <a:rPr lang="en-US" sz="2000" dirty="0" err="1" smtClean="0"/>
              <a:t>Faradiac</a:t>
            </a:r>
            <a:r>
              <a:rPr lang="en-US" sz="2000" dirty="0" smtClean="0"/>
              <a:t> and non-</a:t>
            </a:r>
            <a:r>
              <a:rPr lang="en-US" sz="2000" dirty="0" err="1" smtClean="0"/>
              <a:t>Faradiac</a:t>
            </a:r>
            <a:r>
              <a:rPr lang="en-US" sz="2000" dirty="0" smtClean="0"/>
              <a:t> charge transfer process</a:t>
            </a:r>
          </a:p>
          <a:p>
            <a:r>
              <a:rPr lang="en-US" sz="2000" dirty="0" smtClean="0"/>
              <a:t>Discuss the criteria for electrode materials and electrolytes to be used for super capacitors. </a:t>
            </a:r>
            <a:endParaRPr lang="en-US" sz="2000" dirty="0"/>
          </a:p>
        </p:txBody>
      </p:sp>
    </p:spTree>
    <p:extLst>
      <p:ext uri="{BB962C8B-B14F-4D97-AF65-F5344CB8AC3E}">
        <p14:creationId xmlns:p14="http://schemas.microsoft.com/office/powerpoint/2010/main" val="17481755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2800" y="762000"/>
            <a:ext cx="2776209" cy="523220"/>
          </a:xfrm>
          <a:prstGeom prst="rect">
            <a:avLst/>
          </a:prstGeom>
          <a:noFill/>
        </p:spPr>
        <p:txBody>
          <a:bodyPr wrap="none" rtlCol="0">
            <a:spAutoFit/>
          </a:bodyPr>
          <a:lstStyle/>
          <a:p>
            <a:r>
              <a:rPr lang="en-US" sz="2800" b="1" dirty="0" smtClean="0"/>
              <a:t>Internet of things</a:t>
            </a:r>
            <a:endParaRPr lang="en-US" sz="2800" b="1"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27" t="14609" r="3261"/>
          <a:stretch/>
        </p:blipFill>
        <p:spPr bwMode="auto">
          <a:xfrm>
            <a:off x="381000" y="1676400"/>
            <a:ext cx="8499962" cy="4830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7762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antum Do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3820001" cy="29718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right Multicolor Bandgap Fluorescent Carbon Quantum Dots for  Electroluminescent Light‐Emitting Diodes - Yuan - 2017 - Advanced Materials  - Wiley Online Library"/>
          <p:cNvPicPr>
            <a:picLocks noChangeAspect="1" noChangeArrowheads="1"/>
          </p:cNvPicPr>
          <p:nvPr/>
        </p:nvPicPr>
        <p:blipFill rotWithShape="1">
          <a:blip r:embed="rId3">
            <a:extLst>
              <a:ext uri="{28A0092B-C50C-407E-A947-70E740481C1C}">
                <a14:useLocalDpi xmlns:a14="http://schemas.microsoft.com/office/drawing/2010/main" val="0"/>
              </a:ext>
            </a:extLst>
          </a:blip>
          <a:srcRect t="78382"/>
          <a:stretch/>
        </p:blipFill>
        <p:spPr bwMode="auto">
          <a:xfrm>
            <a:off x="413657" y="4741817"/>
            <a:ext cx="6324600" cy="111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6783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3914" r="3804" b="10000"/>
          <a:stretch/>
        </p:blipFill>
        <p:spPr bwMode="auto">
          <a:xfrm>
            <a:off x="228600" y="223234"/>
            <a:ext cx="6011527"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3620" r="4155" b="10155"/>
          <a:stretch/>
        </p:blipFill>
        <p:spPr bwMode="auto">
          <a:xfrm>
            <a:off x="76200" y="3505201"/>
            <a:ext cx="6163927" cy="306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75653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35" t="14261" b="7304"/>
          <a:stretch/>
        </p:blipFill>
        <p:spPr bwMode="auto">
          <a:xfrm>
            <a:off x="457200" y="1066800"/>
            <a:ext cx="814748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47296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043" t="15651" r="17175" b="4431"/>
          <a:stretch/>
        </p:blipFill>
        <p:spPr bwMode="auto">
          <a:xfrm>
            <a:off x="609600" y="304800"/>
            <a:ext cx="7898296" cy="608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8942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56" t="27652" r="1522" b="26261"/>
          <a:stretch/>
        </p:blipFill>
        <p:spPr bwMode="auto">
          <a:xfrm>
            <a:off x="381000" y="381000"/>
            <a:ext cx="8515097" cy="2541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1981200" y="3276600"/>
            <a:ext cx="5669280" cy="3188970"/>
          </a:xfrm>
          <a:prstGeom prst="rect">
            <a:avLst/>
          </a:prstGeom>
        </p:spPr>
      </p:pic>
    </p:spTree>
    <p:extLst>
      <p:ext uri="{BB962C8B-B14F-4D97-AF65-F5344CB8AC3E}">
        <p14:creationId xmlns:p14="http://schemas.microsoft.com/office/powerpoint/2010/main" val="5490545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56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4543928-2C4D-D25A-446B-26D6173F4D21}"/>
              </a:ext>
            </a:extLst>
          </p:cNvPr>
          <p:cNvPicPr>
            <a:picLocks noChangeAspect="1"/>
          </p:cNvPicPr>
          <p:nvPr/>
        </p:nvPicPr>
        <p:blipFill>
          <a:blip r:embed="rId2"/>
          <a:stretch>
            <a:fillRect/>
          </a:stretch>
        </p:blipFill>
        <p:spPr>
          <a:xfrm>
            <a:off x="15239" y="609600"/>
            <a:ext cx="8870901" cy="4419600"/>
          </a:xfrm>
          <a:prstGeom prst="rect">
            <a:avLst/>
          </a:prstGeom>
        </p:spPr>
      </p:pic>
    </p:spTree>
    <p:extLst>
      <p:ext uri="{BB962C8B-B14F-4D97-AF65-F5344CB8AC3E}">
        <p14:creationId xmlns:p14="http://schemas.microsoft.com/office/powerpoint/2010/main" val="185628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00882" y="228600"/>
            <a:ext cx="3135795" cy="461665"/>
          </a:xfrm>
          <a:prstGeom prst="rect">
            <a:avLst/>
          </a:prstGeom>
          <a:noFill/>
        </p:spPr>
        <p:txBody>
          <a:bodyPr wrap="none" rtlCol="0">
            <a:spAutoFit/>
          </a:bodyPr>
          <a:lstStyle/>
          <a:p>
            <a:r>
              <a:rPr lang="en-US" sz="2400" dirty="0"/>
              <a:t>Dimensional anisotropy</a:t>
            </a:r>
          </a:p>
        </p:txBody>
      </p:sp>
      <p:pic>
        <p:nvPicPr>
          <p:cNvPr id="4" name="Picture 3">
            <a:extLst>
              <a:ext uri="{FF2B5EF4-FFF2-40B4-BE49-F238E27FC236}">
                <a16:creationId xmlns:a16="http://schemas.microsoft.com/office/drawing/2014/main" xmlns="" id="{68CCA658-0E7A-E368-1B9D-AD5FDB7361FA}"/>
              </a:ext>
            </a:extLst>
          </p:cNvPr>
          <p:cNvPicPr>
            <a:picLocks noChangeAspect="1"/>
          </p:cNvPicPr>
          <p:nvPr/>
        </p:nvPicPr>
        <p:blipFill>
          <a:blip r:embed="rId2"/>
          <a:stretch>
            <a:fillRect/>
          </a:stretch>
        </p:blipFill>
        <p:spPr>
          <a:xfrm>
            <a:off x="1295400" y="914400"/>
            <a:ext cx="6867525" cy="5542497"/>
          </a:xfrm>
          <a:prstGeom prst="rect">
            <a:avLst/>
          </a:prstGeom>
        </p:spPr>
      </p:pic>
    </p:spTree>
    <p:extLst>
      <p:ext uri="{BB962C8B-B14F-4D97-AF65-F5344CB8AC3E}">
        <p14:creationId xmlns:p14="http://schemas.microsoft.com/office/powerpoint/2010/main" val="10076664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xamples of three different types of Cnts. source: adapted and...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90600"/>
            <a:ext cx="502276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304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916</TotalTime>
  <Words>1605</Words>
  <Application>Microsoft Office PowerPoint</Application>
  <PresentationFormat>On-screen Show (4:3)</PresentationFormat>
  <Paragraphs>203</Paragraphs>
  <Slides>64</Slides>
  <Notes>0</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49</cp:revision>
  <dcterms:created xsi:type="dcterms:W3CDTF">2023-02-06T15:23:18Z</dcterms:created>
  <dcterms:modified xsi:type="dcterms:W3CDTF">2023-02-17T06:59:03Z</dcterms:modified>
</cp:coreProperties>
</file>